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305" r:id="rId5"/>
    <p:sldId id="306"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307" r:id="rId27"/>
    <p:sldId id="308" r:id="rId28"/>
    <p:sldId id="310" r:id="rId29"/>
    <p:sldId id="311" r:id="rId30"/>
    <p:sldId id="309" r:id="rId31"/>
    <p:sldId id="282" r:id="rId32"/>
    <p:sldId id="313" r:id="rId33"/>
    <p:sldId id="312" r:id="rId34"/>
    <p:sldId id="283" r:id="rId35"/>
    <p:sldId id="284" r:id="rId36"/>
    <p:sldId id="285" r:id="rId37"/>
    <p:sldId id="286" r:id="rId38"/>
    <p:sldId id="287" r:id="rId39"/>
    <p:sldId id="314" r:id="rId40"/>
    <p:sldId id="288" r:id="rId41"/>
    <p:sldId id="289" r:id="rId42"/>
    <p:sldId id="290" r:id="rId43"/>
    <p:sldId id="291" r:id="rId44"/>
    <p:sldId id="292" r:id="rId45"/>
    <p:sldId id="293" r:id="rId46"/>
    <p:sldId id="301" r:id="rId47"/>
    <p:sldId id="302" r:id="rId48"/>
    <p:sldId id="303" r:id="rId4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66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18/09/2014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18/09/2014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18/09/2014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18/09/2014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18/09/2014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18/09/2014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18/09/2014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18/09/2014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18/09/2014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18/09/2014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18/09/2014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18/09/2014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620688"/>
            <a:ext cx="8136903" cy="56886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764704"/>
            <a:ext cx="5256584" cy="707886"/>
          </a:xfrm>
          <a:prstGeom prst="rect">
            <a:avLst/>
          </a:prstGeom>
          <a:solidFill>
            <a:srgbClr val="00B0F0"/>
          </a:solidFill>
        </p:spPr>
        <p:txBody>
          <a:bodyPr wrap="square">
            <a:spAutoFit/>
          </a:bodyPr>
          <a:lstStyle/>
          <a:p>
            <a:r>
              <a:rPr lang="es-CO" sz="4000" dirty="0">
                <a:latin typeface="Agency FB" pitchFamily="34" charset="0"/>
              </a:rPr>
              <a:t>LOS DESCENDIENTES DE ADÁN</a:t>
            </a:r>
          </a:p>
        </p:txBody>
      </p:sp>
    </p:spTree>
    <p:extLst>
      <p:ext uri="{BB962C8B-B14F-4D97-AF65-F5344CB8AC3E}">
        <p14:creationId xmlns:p14="http://schemas.microsoft.com/office/powerpoint/2010/main" val="210890175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rot="21091294">
            <a:off x="406903" y="1201837"/>
            <a:ext cx="8229600" cy="4671392"/>
          </a:xfrm>
          <a:solidFill>
            <a:schemeClr val="tx1"/>
          </a:solidFill>
        </p:spPr>
        <p:txBody>
          <a:bodyPr>
            <a:normAutofit/>
          </a:bodyPr>
          <a:lstStyle/>
          <a:p>
            <a:r>
              <a:rPr lang="es-CO" dirty="0" smtClean="0">
                <a:solidFill>
                  <a:schemeClr val="bg1"/>
                </a:solidFill>
              </a:rPr>
              <a:t>Basado en Génesis 5:1-32.</a:t>
            </a:r>
            <a:br>
              <a:rPr lang="es-CO" dirty="0" smtClean="0">
                <a:solidFill>
                  <a:schemeClr val="bg1"/>
                </a:solidFill>
              </a:rPr>
            </a:br>
            <a:r>
              <a:rPr lang="es-CO" sz="5400" b="1" dirty="0" smtClean="0">
                <a:solidFill>
                  <a:srgbClr val="FFFF00"/>
                </a:solidFill>
              </a:rPr>
              <a:t>Los Descendientes de Adán:</a:t>
            </a:r>
            <a:br>
              <a:rPr lang="es-CO" sz="5400" b="1" dirty="0" smtClean="0">
                <a:solidFill>
                  <a:srgbClr val="FFFF00"/>
                </a:solidFill>
              </a:rPr>
            </a:br>
            <a:r>
              <a:rPr lang="es-CO" b="1" dirty="0" smtClean="0">
                <a:solidFill>
                  <a:srgbClr val="0070C0"/>
                </a:solidFill>
              </a:rPr>
              <a:t>Este tema nos dice, de donde proceden los «hijos de Dios»</a:t>
            </a:r>
            <a:br>
              <a:rPr lang="es-CO" b="1" dirty="0" smtClean="0">
                <a:solidFill>
                  <a:srgbClr val="0070C0"/>
                </a:solidFill>
              </a:rPr>
            </a:br>
            <a:endParaRPr lang="es-CO" b="1" dirty="0">
              <a:solidFill>
                <a:srgbClr val="0070C0"/>
              </a:solidFill>
            </a:endParaRPr>
          </a:p>
        </p:txBody>
      </p:sp>
    </p:spTree>
    <p:extLst>
      <p:ext uri="{BB962C8B-B14F-4D97-AF65-F5344CB8AC3E}">
        <p14:creationId xmlns:p14="http://schemas.microsoft.com/office/powerpoint/2010/main" val="240429751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fontScale="90000"/>
          </a:bodyPr>
          <a:lstStyle/>
          <a:p>
            <a:r>
              <a:rPr lang="es-CO" dirty="0" smtClean="0">
                <a:solidFill>
                  <a:schemeClr val="bg1"/>
                </a:solidFill>
              </a:rPr>
              <a:t>El texto para este tema «los descendientes de Adán» dice</a:t>
            </a:r>
            <a:r>
              <a:rPr lang="es-CO" dirty="0">
                <a:solidFill>
                  <a:schemeClr val="bg1"/>
                </a:solidFill>
              </a:rPr>
              <a:t>:</a:t>
            </a:r>
          </a:p>
        </p:txBody>
      </p:sp>
      <p:sp>
        <p:nvSpPr>
          <p:cNvPr id="4" name="3 Marcador de contenido"/>
          <p:cNvSpPr>
            <a:spLocks noGrp="1"/>
          </p:cNvSpPr>
          <p:nvPr>
            <p:ph idx="1"/>
          </p:nvPr>
        </p:nvSpPr>
        <p:spPr>
          <a:xfrm>
            <a:off x="0" y="1600200"/>
            <a:ext cx="9144000" cy="4997152"/>
          </a:xfrm>
          <a:blipFill>
            <a:blip r:embed="rId2"/>
            <a:tile tx="0" ty="0" sx="100000" sy="100000" flip="none" algn="tl"/>
          </a:blipFill>
        </p:spPr>
        <p:txBody>
          <a:bodyPr>
            <a:normAutofit fontScale="62500" lnSpcReduction="20000"/>
          </a:bodyPr>
          <a:lstStyle/>
          <a:p>
            <a:r>
              <a:rPr lang="es-CO" dirty="0">
                <a:solidFill>
                  <a:schemeClr val="bg1"/>
                </a:solidFill>
              </a:rPr>
              <a:t>Este es el libro de las generaciones de Adán. El día en que creó Dios al hombre, a semejanza de Dios lo hizo. </a:t>
            </a:r>
          </a:p>
          <a:p>
            <a:r>
              <a:rPr lang="es-CO" dirty="0">
                <a:solidFill>
                  <a:schemeClr val="bg1"/>
                </a:solidFill>
              </a:rPr>
              <a:t>2 Varón y hembra los creó; y los bendijo, y llamó el nombre de ellos Adán, el día en que fueron creados</a:t>
            </a:r>
            <a:r>
              <a:rPr lang="es-CO" dirty="0" smtClean="0">
                <a:solidFill>
                  <a:schemeClr val="bg1"/>
                </a:solidFill>
              </a:rPr>
              <a:t>.</a:t>
            </a:r>
            <a:endParaRPr lang="es-CO" dirty="0">
              <a:solidFill>
                <a:schemeClr val="bg1"/>
              </a:solidFill>
            </a:endParaRPr>
          </a:p>
          <a:p>
            <a:r>
              <a:rPr lang="es-CO" dirty="0">
                <a:solidFill>
                  <a:schemeClr val="bg1"/>
                </a:solidFill>
              </a:rPr>
              <a:t>3 Y vivió Adán ciento treinta años, y engendró un hijo a su semejanza, conforme a su imagen, y llamó su nombre Set</a:t>
            </a:r>
            <a:r>
              <a:rPr lang="es-CO" dirty="0" smtClean="0">
                <a:solidFill>
                  <a:schemeClr val="bg1"/>
                </a:solidFill>
              </a:rPr>
              <a:t>.</a:t>
            </a:r>
            <a:endParaRPr lang="es-CO" dirty="0">
              <a:solidFill>
                <a:schemeClr val="bg1"/>
              </a:solidFill>
            </a:endParaRPr>
          </a:p>
          <a:p>
            <a:r>
              <a:rPr lang="es-CO" dirty="0">
                <a:solidFill>
                  <a:schemeClr val="bg1"/>
                </a:solidFill>
              </a:rPr>
              <a:t>4 Y fueron los días de Adán después que engendró a Set, ochocientos años, y engendró hijos e hijas</a:t>
            </a:r>
            <a:r>
              <a:rPr lang="es-CO" dirty="0" smtClean="0">
                <a:solidFill>
                  <a:schemeClr val="bg1"/>
                </a:solidFill>
              </a:rPr>
              <a:t>.</a:t>
            </a:r>
            <a:endParaRPr lang="es-CO" dirty="0">
              <a:solidFill>
                <a:schemeClr val="bg1"/>
              </a:solidFill>
            </a:endParaRPr>
          </a:p>
          <a:p>
            <a:r>
              <a:rPr lang="es-CO" dirty="0">
                <a:solidFill>
                  <a:schemeClr val="bg1"/>
                </a:solidFill>
              </a:rPr>
              <a:t>5 Y fueron todos los días que vivió Adán novecientos treinta años; y murió. </a:t>
            </a:r>
          </a:p>
          <a:p>
            <a:r>
              <a:rPr lang="es-CO" dirty="0">
                <a:solidFill>
                  <a:schemeClr val="bg1"/>
                </a:solidFill>
              </a:rPr>
              <a:t>6 Vivió Set ciento cinco años, y engendró a Enós. </a:t>
            </a:r>
          </a:p>
          <a:p>
            <a:r>
              <a:rPr lang="es-CO" dirty="0">
                <a:solidFill>
                  <a:schemeClr val="bg1"/>
                </a:solidFill>
              </a:rPr>
              <a:t>7 Y vivió Set, después que engendró a Enós, ochocientos siete años, y engendró hijos e hijas.</a:t>
            </a:r>
          </a:p>
          <a:p>
            <a:r>
              <a:rPr lang="es-CO" dirty="0">
                <a:solidFill>
                  <a:schemeClr val="bg1"/>
                </a:solidFill>
              </a:rPr>
              <a:t>8 Y fueron todos los días de Set novecientos doce años; y murió.</a:t>
            </a:r>
          </a:p>
          <a:p>
            <a:r>
              <a:rPr lang="es-CO" dirty="0">
                <a:solidFill>
                  <a:schemeClr val="bg1"/>
                </a:solidFill>
              </a:rPr>
              <a:t>9 Vivió Enós noventa años, y engendró a Cainán. </a:t>
            </a:r>
          </a:p>
          <a:p>
            <a:r>
              <a:rPr lang="es-CO" dirty="0">
                <a:solidFill>
                  <a:schemeClr val="bg1"/>
                </a:solidFill>
              </a:rPr>
              <a:t>10 Y vivió Enós, después que engendró a Cainán, ochocientos quince años, y engendró hijos e hijas.</a:t>
            </a:r>
          </a:p>
          <a:p>
            <a:r>
              <a:rPr lang="es-CO" dirty="0">
                <a:solidFill>
                  <a:schemeClr val="bg1"/>
                </a:solidFill>
              </a:rPr>
              <a:t>11 Y fueron todos los días de Enós novecientos cinco años; y murió</a:t>
            </a:r>
            <a:r>
              <a:rPr lang="es-CO" dirty="0" smtClean="0">
                <a:solidFill>
                  <a:schemeClr val="bg1"/>
                </a:solidFill>
              </a:rPr>
              <a:t>.</a:t>
            </a:r>
            <a:endParaRPr lang="es-CO" dirty="0">
              <a:solidFill>
                <a:schemeClr val="bg1"/>
              </a:solidFill>
            </a:endParaRPr>
          </a:p>
        </p:txBody>
      </p:sp>
    </p:spTree>
    <p:extLst>
      <p:ext uri="{BB962C8B-B14F-4D97-AF65-F5344CB8AC3E}">
        <p14:creationId xmlns:p14="http://schemas.microsoft.com/office/powerpoint/2010/main" val="97996760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heel(1)">
                                      <p:cBhvr>
                                        <p:cTn id="7" dur="2000"/>
                                        <p:tgtEl>
                                          <p:spTgt spid="4">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wheel(1)">
                                      <p:cBhvr>
                                        <p:cTn id="10" dur="2000"/>
                                        <p:tgtEl>
                                          <p:spTgt spid="4">
                                            <p:txEl>
                                              <p:pRg st="1" end="1"/>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wheel(1)">
                                      <p:cBhvr>
                                        <p:cTn id="13" dur="2000"/>
                                        <p:tgtEl>
                                          <p:spTgt spid="4">
                                            <p:txEl>
                                              <p:pRg st="2" end="2"/>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4">
                                            <p:txEl>
                                              <p:pRg st="3" end="3"/>
                                            </p:txEl>
                                          </p:spTgt>
                                        </p:tgtEl>
                                        <p:attrNameLst>
                                          <p:attrName>style.visibility</p:attrName>
                                        </p:attrNameLst>
                                      </p:cBhvr>
                                      <p:to>
                                        <p:strVal val="visible"/>
                                      </p:to>
                                    </p:set>
                                    <p:animEffect transition="in" filter="wheel(1)">
                                      <p:cBhvr>
                                        <p:cTn id="16" dur="2000"/>
                                        <p:tgtEl>
                                          <p:spTgt spid="4">
                                            <p:txEl>
                                              <p:pRg st="3" end="3"/>
                                            </p:txEl>
                                          </p:spTgt>
                                        </p:tgtEl>
                                      </p:cBhvr>
                                    </p:animEffect>
                                  </p:childTnLst>
                                </p:cTn>
                              </p:par>
                              <p:par>
                                <p:cTn id="17" presetID="21" presetClass="entr" presetSubtype="1" fill="hold" nodeType="with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Effect transition="in" filter="wheel(1)">
                                      <p:cBhvr>
                                        <p:cTn id="19" dur="2000"/>
                                        <p:tgtEl>
                                          <p:spTgt spid="4">
                                            <p:txEl>
                                              <p:pRg st="4" end="4"/>
                                            </p:txEl>
                                          </p:spTgt>
                                        </p:tgtEl>
                                      </p:cBhvr>
                                    </p:animEffect>
                                  </p:childTnLst>
                                </p:cTn>
                              </p:par>
                              <p:par>
                                <p:cTn id="20" presetID="21" presetClass="entr" presetSubtype="1" fill="hold" nodeType="with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wheel(1)">
                                      <p:cBhvr>
                                        <p:cTn id="22" dur="2000"/>
                                        <p:tgtEl>
                                          <p:spTgt spid="4">
                                            <p:txEl>
                                              <p:pRg st="5" end="5"/>
                                            </p:txEl>
                                          </p:spTgt>
                                        </p:tgtEl>
                                      </p:cBhvr>
                                    </p:animEffect>
                                  </p:childTnLst>
                                </p:cTn>
                              </p:par>
                              <p:par>
                                <p:cTn id="23" presetID="21" presetClass="entr" presetSubtype="1" fill="hold" nodeType="withEffect">
                                  <p:stCondLst>
                                    <p:cond delay="0"/>
                                  </p:stCondLst>
                                  <p:childTnLst>
                                    <p:set>
                                      <p:cBhvr>
                                        <p:cTn id="24" dur="1" fill="hold">
                                          <p:stCondLst>
                                            <p:cond delay="0"/>
                                          </p:stCondLst>
                                        </p:cTn>
                                        <p:tgtEl>
                                          <p:spTgt spid="4">
                                            <p:txEl>
                                              <p:pRg st="6" end="6"/>
                                            </p:txEl>
                                          </p:spTgt>
                                        </p:tgtEl>
                                        <p:attrNameLst>
                                          <p:attrName>style.visibility</p:attrName>
                                        </p:attrNameLst>
                                      </p:cBhvr>
                                      <p:to>
                                        <p:strVal val="visible"/>
                                      </p:to>
                                    </p:set>
                                    <p:animEffect transition="in" filter="wheel(1)">
                                      <p:cBhvr>
                                        <p:cTn id="25" dur="2000"/>
                                        <p:tgtEl>
                                          <p:spTgt spid="4">
                                            <p:txEl>
                                              <p:pRg st="6" end="6"/>
                                            </p:txEl>
                                          </p:spTgt>
                                        </p:tgtEl>
                                      </p:cBhvr>
                                    </p:animEffect>
                                  </p:childTnLst>
                                </p:cTn>
                              </p:par>
                              <p:par>
                                <p:cTn id="26" presetID="21" presetClass="entr" presetSubtype="1" fill="hold" nodeType="withEffect">
                                  <p:stCondLst>
                                    <p:cond delay="0"/>
                                  </p:stCondLst>
                                  <p:childTnLst>
                                    <p:set>
                                      <p:cBhvr>
                                        <p:cTn id="27" dur="1" fill="hold">
                                          <p:stCondLst>
                                            <p:cond delay="0"/>
                                          </p:stCondLst>
                                        </p:cTn>
                                        <p:tgtEl>
                                          <p:spTgt spid="4">
                                            <p:txEl>
                                              <p:pRg st="7" end="7"/>
                                            </p:txEl>
                                          </p:spTgt>
                                        </p:tgtEl>
                                        <p:attrNameLst>
                                          <p:attrName>style.visibility</p:attrName>
                                        </p:attrNameLst>
                                      </p:cBhvr>
                                      <p:to>
                                        <p:strVal val="visible"/>
                                      </p:to>
                                    </p:set>
                                    <p:animEffect transition="in" filter="wheel(1)">
                                      <p:cBhvr>
                                        <p:cTn id="28" dur="2000"/>
                                        <p:tgtEl>
                                          <p:spTgt spid="4">
                                            <p:txEl>
                                              <p:pRg st="7" end="7"/>
                                            </p:txEl>
                                          </p:spTgt>
                                        </p:tgtEl>
                                      </p:cBhvr>
                                    </p:animEffect>
                                  </p:childTnLst>
                                </p:cTn>
                              </p:par>
                              <p:par>
                                <p:cTn id="29" presetID="21" presetClass="entr" presetSubtype="1" fill="hold" nodeType="withEffect">
                                  <p:stCondLst>
                                    <p:cond delay="0"/>
                                  </p:stCondLst>
                                  <p:childTnLst>
                                    <p:set>
                                      <p:cBhvr>
                                        <p:cTn id="30" dur="1" fill="hold">
                                          <p:stCondLst>
                                            <p:cond delay="0"/>
                                          </p:stCondLst>
                                        </p:cTn>
                                        <p:tgtEl>
                                          <p:spTgt spid="4">
                                            <p:txEl>
                                              <p:pRg st="8" end="8"/>
                                            </p:txEl>
                                          </p:spTgt>
                                        </p:tgtEl>
                                        <p:attrNameLst>
                                          <p:attrName>style.visibility</p:attrName>
                                        </p:attrNameLst>
                                      </p:cBhvr>
                                      <p:to>
                                        <p:strVal val="visible"/>
                                      </p:to>
                                    </p:set>
                                    <p:animEffect transition="in" filter="wheel(1)">
                                      <p:cBhvr>
                                        <p:cTn id="31" dur="2000"/>
                                        <p:tgtEl>
                                          <p:spTgt spid="4">
                                            <p:txEl>
                                              <p:pRg st="8" end="8"/>
                                            </p:txEl>
                                          </p:spTgt>
                                        </p:tgtEl>
                                      </p:cBhvr>
                                    </p:animEffect>
                                  </p:childTnLst>
                                </p:cTn>
                              </p:par>
                              <p:par>
                                <p:cTn id="32" presetID="21" presetClass="entr" presetSubtype="1" fill="hold" nodeType="withEffect">
                                  <p:stCondLst>
                                    <p:cond delay="0"/>
                                  </p:stCondLst>
                                  <p:childTnLst>
                                    <p:set>
                                      <p:cBhvr>
                                        <p:cTn id="33" dur="1" fill="hold">
                                          <p:stCondLst>
                                            <p:cond delay="0"/>
                                          </p:stCondLst>
                                        </p:cTn>
                                        <p:tgtEl>
                                          <p:spTgt spid="4">
                                            <p:txEl>
                                              <p:pRg st="9" end="9"/>
                                            </p:txEl>
                                          </p:spTgt>
                                        </p:tgtEl>
                                        <p:attrNameLst>
                                          <p:attrName>style.visibility</p:attrName>
                                        </p:attrNameLst>
                                      </p:cBhvr>
                                      <p:to>
                                        <p:strVal val="visible"/>
                                      </p:to>
                                    </p:set>
                                    <p:animEffect transition="in" filter="wheel(1)">
                                      <p:cBhvr>
                                        <p:cTn id="34" dur="2000"/>
                                        <p:tgtEl>
                                          <p:spTgt spid="4">
                                            <p:txEl>
                                              <p:pRg st="9" end="9"/>
                                            </p:txEl>
                                          </p:spTgt>
                                        </p:tgtEl>
                                      </p:cBhvr>
                                    </p:animEffect>
                                  </p:childTnLst>
                                </p:cTn>
                              </p:par>
                              <p:par>
                                <p:cTn id="35" presetID="21" presetClass="entr" presetSubtype="1" fill="hold" nodeType="withEffect">
                                  <p:stCondLst>
                                    <p:cond delay="0"/>
                                  </p:stCondLst>
                                  <p:childTnLst>
                                    <p:set>
                                      <p:cBhvr>
                                        <p:cTn id="36" dur="1" fill="hold">
                                          <p:stCondLst>
                                            <p:cond delay="0"/>
                                          </p:stCondLst>
                                        </p:cTn>
                                        <p:tgtEl>
                                          <p:spTgt spid="4">
                                            <p:txEl>
                                              <p:pRg st="10" end="10"/>
                                            </p:txEl>
                                          </p:spTgt>
                                        </p:tgtEl>
                                        <p:attrNameLst>
                                          <p:attrName>style.visibility</p:attrName>
                                        </p:attrNameLst>
                                      </p:cBhvr>
                                      <p:to>
                                        <p:strVal val="visible"/>
                                      </p:to>
                                    </p:set>
                                    <p:animEffect transition="in" filter="wheel(1)">
                                      <p:cBhvr>
                                        <p:cTn id="37" dur="2000"/>
                                        <p:tgtEl>
                                          <p:spTgt spid="4">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9144000" cy="6336704"/>
          </a:xfrm>
          <a:blipFill>
            <a:blip r:embed="rId2"/>
            <a:tile tx="0" ty="0" sx="100000" sy="100000" flip="none" algn="tl"/>
          </a:blipFill>
        </p:spPr>
        <p:txBody>
          <a:bodyPr>
            <a:noAutofit/>
          </a:bodyPr>
          <a:lstStyle/>
          <a:p>
            <a:r>
              <a:rPr lang="es-CO" sz="2400" dirty="0">
                <a:solidFill>
                  <a:schemeClr val="bg1"/>
                </a:solidFill>
              </a:rPr>
              <a:t>12 Vivió Cainán setenta años, y engendró a Mahalaleel.</a:t>
            </a:r>
          </a:p>
          <a:p>
            <a:r>
              <a:rPr lang="es-CO" sz="2400" dirty="0">
                <a:solidFill>
                  <a:schemeClr val="bg1"/>
                </a:solidFill>
              </a:rPr>
              <a:t>13 Y vivió Cainán, después que engendró a Mahalaleel, ochocientos cuarenta años, y engendró hijos e hijas.</a:t>
            </a:r>
          </a:p>
          <a:p>
            <a:r>
              <a:rPr lang="es-CO" sz="2400" dirty="0">
                <a:solidFill>
                  <a:schemeClr val="bg1"/>
                </a:solidFill>
              </a:rPr>
              <a:t>14 Y fueron todos los días de Cainán novecientos diez años; y murió.</a:t>
            </a:r>
          </a:p>
          <a:p>
            <a:r>
              <a:rPr lang="es-CO" sz="2400" dirty="0">
                <a:solidFill>
                  <a:schemeClr val="bg1"/>
                </a:solidFill>
              </a:rPr>
              <a:t>15 Vivió Mahalaleel sesenta y cinco años, y engendró a Jared.</a:t>
            </a:r>
          </a:p>
          <a:p>
            <a:r>
              <a:rPr lang="es-CO" sz="2400" dirty="0">
                <a:solidFill>
                  <a:schemeClr val="bg1"/>
                </a:solidFill>
              </a:rPr>
              <a:t>16 Y vivió Mahalaleel, después que engendró a Jared, ochocientos treinta años, y engendró hijos e hijas.</a:t>
            </a:r>
          </a:p>
          <a:p>
            <a:r>
              <a:rPr lang="es-CO" sz="2400" dirty="0">
                <a:solidFill>
                  <a:schemeClr val="bg1"/>
                </a:solidFill>
              </a:rPr>
              <a:t>17 Y fueron todos los días de Mahalaleel ochocientos noventa y cinco años; y murió.</a:t>
            </a:r>
          </a:p>
          <a:p>
            <a:r>
              <a:rPr lang="es-CO" sz="2400" dirty="0">
                <a:solidFill>
                  <a:schemeClr val="bg1"/>
                </a:solidFill>
              </a:rPr>
              <a:t>18 Vivió Jared ciento sesenta y dos años, y engendró a Enoc. </a:t>
            </a:r>
          </a:p>
          <a:p>
            <a:r>
              <a:rPr lang="es-CO" sz="2400" dirty="0">
                <a:solidFill>
                  <a:schemeClr val="bg1"/>
                </a:solidFill>
              </a:rPr>
              <a:t>19 Y vivió Jared, después que engendró a Enoc, ochocientos años, y engendró hijos e hijas.</a:t>
            </a:r>
          </a:p>
          <a:p>
            <a:r>
              <a:rPr lang="es-CO" sz="2400" dirty="0">
                <a:solidFill>
                  <a:schemeClr val="bg1"/>
                </a:solidFill>
              </a:rPr>
              <a:t>20 Y fueron todos los días de Jared novecientos sesenta y dos años; y murió.</a:t>
            </a:r>
          </a:p>
          <a:p>
            <a:r>
              <a:rPr lang="es-CO" sz="2400" dirty="0">
                <a:solidFill>
                  <a:schemeClr val="bg1"/>
                </a:solidFill>
              </a:rPr>
              <a:t>21 Vivió Enoc sesenta y cinco años, y engendró a Matusalén</a:t>
            </a:r>
            <a:r>
              <a:rPr lang="es-CO" sz="2400" dirty="0" smtClean="0">
                <a:solidFill>
                  <a:schemeClr val="bg1"/>
                </a:solidFill>
              </a:rPr>
              <a:t>.</a:t>
            </a:r>
            <a:endParaRPr lang="es-CO" sz="2400" dirty="0">
              <a:solidFill>
                <a:schemeClr val="bg1"/>
              </a:solidFill>
            </a:endParaRPr>
          </a:p>
        </p:txBody>
      </p:sp>
    </p:spTree>
    <p:extLst>
      <p:ext uri="{BB962C8B-B14F-4D97-AF65-F5344CB8AC3E}">
        <p14:creationId xmlns:p14="http://schemas.microsoft.com/office/powerpoint/2010/main" val="8012746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836712"/>
            <a:ext cx="9144000" cy="5400600"/>
          </a:xfrm>
          <a:blipFill>
            <a:blip r:embed="rId2"/>
            <a:tile tx="0" ty="0" sx="100000" sy="100000" flip="none" algn="tl"/>
          </a:blipFill>
        </p:spPr>
        <p:txBody>
          <a:bodyPr>
            <a:normAutofit fontScale="70000" lnSpcReduction="20000"/>
          </a:bodyPr>
          <a:lstStyle/>
          <a:p>
            <a:r>
              <a:rPr lang="es-CO" dirty="0">
                <a:solidFill>
                  <a:schemeClr val="bg1"/>
                </a:solidFill>
              </a:rPr>
              <a:t>22 Y caminó Enoc con Dios, después que engendró a Matusalén, trescientos años, y engendró hijos e hijas. </a:t>
            </a:r>
          </a:p>
          <a:p>
            <a:r>
              <a:rPr lang="es-CO" dirty="0" smtClean="0">
                <a:solidFill>
                  <a:schemeClr val="bg1"/>
                </a:solidFill>
              </a:rPr>
              <a:t>23 </a:t>
            </a:r>
            <a:r>
              <a:rPr lang="es-CO" dirty="0">
                <a:solidFill>
                  <a:schemeClr val="bg1"/>
                </a:solidFill>
              </a:rPr>
              <a:t>Y fueron todos los días de Enoc trescientos sesenta y cinco años</a:t>
            </a:r>
            <a:r>
              <a:rPr lang="es-CO" dirty="0" smtClean="0">
                <a:solidFill>
                  <a:schemeClr val="bg1"/>
                </a:solidFill>
              </a:rPr>
              <a:t>.</a:t>
            </a:r>
            <a:endParaRPr lang="es-CO" dirty="0">
              <a:solidFill>
                <a:schemeClr val="bg1"/>
              </a:solidFill>
            </a:endParaRPr>
          </a:p>
          <a:p>
            <a:r>
              <a:rPr lang="es-CO" dirty="0">
                <a:solidFill>
                  <a:schemeClr val="bg1"/>
                </a:solidFill>
              </a:rPr>
              <a:t>24 Caminó, pues, Enoc con Dios, y desapareció, porque le llevó Dios</a:t>
            </a:r>
            <a:r>
              <a:rPr lang="es-CO" dirty="0" smtClean="0">
                <a:solidFill>
                  <a:schemeClr val="bg1"/>
                </a:solidFill>
              </a:rPr>
              <a:t>.</a:t>
            </a:r>
            <a:endParaRPr lang="es-CO" dirty="0">
              <a:solidFill>
                <a:schemeClr val="bg1"/>
              </a:solidFill>
            </a:endParaRPr>
          </a:p>
          <a:p>
            <a:r>
              <a:rPr lang="es-CO" dirty="0">
                <a:solidFill>
                  <a:schemeClr val="bg1"/>
                </a:solidFill>
              </a:rPr>
              <a:t>25 Vivió Matusalén ciento ochenta y siete años, y engendró a Lamec. </a:t>
            </a:r>
          </a:p>
          <a:p>
            <a:r>
              <a:rPr lang="es-CO" dirty="0">
                <a:solidFill>
                  <a:schemeClr val="bg1"/>
                </a:solidFill>
              </a:rPr>
              <a:t>26 Y vivió Matusalén, después que engendró a Lamec, setecientos ochenta y dos años, y engendró hijos e hijas.</a:t>
            </a:r>
          </a:p>
          <a:p>
            <a:r>
              <a:rPr lang="es-CO" dirty="0">
                <a:solidFill>
                  <a:schemeClr val="bg1"/>
                </a:solidFill>
              </a:rPr>
              <a:t>27 Fueron, pues, todos los días de Matusalén novecientos sesenta y nueve años; y murió.</a:t>
            </a:r>
          </a:p>
          <a:p>
            <a:r>
              <a:rPr lang="es-CO" dirty="0">
                <a:solidFill>
                  <a:schemeClr val="bg1"/>
                </a:solidFill>
              </a:rPr>
              <a:t>28 Vivió Lamec ciento ochenta y dos años, y engendró un hijo;</a:t>
            </a:r>
          </a:p>
          <a:p>
            <a:r>
              <a:rPr lang="es-CO" dirty="0">
                <a:solidFill>
                  <a:schemeClr val="bg1"/>
                </a:solidFill>
              </a:rPr>
              <a:t>29 y llamó su nombre Noé, diciendo: Este nos aliviará de nuestras obras y del trabajo de nuestras manos, a causa de la tierra que Jehová maldijo</a:t>
            </a:r>
            <a:r>
              <a:rPr lang="es-CO" dirty="0" smtClean="0">
                <a:solidFill>
                  <a:schemeClr val="bg1"/>
                </a:solidFill>
              </a:rPr>
              <a:t>.</a:t>
            </a:r>
            <a:endParaRPr lang="es-CO" dirty="0">
              <a:solidFill>
                <a:schemeClr val="bg1"/>
              </a:solidFill>
            </a:endParaRPr>
          </a:p>
          <a:p>
            <a:r>
              <a:rPr lang="es-CO" dirty="0">
                <a:solidFill>
                  <a:schemeClr val="bg1"/>
                </a:solidFill>
              </a:rPr>
              <a:t>30 Y vivió Lamec, después que engendró a Noé, quinientos noventa y cinco años, y engendró hijos e hijas.</a:t>
            </a:r>
          </a:p>
          <a:p>
            <a:r>
              <a:rPr lang="es-CO" dirty="0">
                <a:solidFill>
                  <a:schemeClr val="bg1"/>
                </a:solidFill>
              </a:rPr>
              <a:t>31 Y fueron todos los días de Lamec setecientos setenta y siete años; y murió.</a:t>
            </a:r>
          </a:p>
          <a:p>
            <a:r>
              <a:rPr lang="es-CO" dirty="0">
                <a:solidFill>
                  <a:schemeClr val="bg1"/>
                </a:solidFill>
              </a:rPr>
              <a:t>32 Y siendo Noé de quinientos años, engendró a Sem, a Cam y a Jafet.</a:t>
            </a:r>
          </a:p>
          <a:p>
            <a:endParaRPr lang="es-CO" dirty="0"/>
          </a:p>
        </p:txBody>
      </p:sp>
    </p:spTree>
    <p:extLst>
      <p:ext uri="{BB962C8B-B14F-4D97-AF65-F5344CB8AC3E}">
        <p14:creationId xmlns:p14="http://schemas.microsoft.com/office/powerpoint/2010/main" val="30413499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32656"/>
            <a:ext cx="8784976" cy="62646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3516033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32656"/>
            <a:ext cx="8496944" cy="6264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41250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476672"/>
            <a:ext cx="6934200" cy="5976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974863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828675"/>
            <a:ext cx="69342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641627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828675"/>
            <a:ext cx="69342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20498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002060"/>
          </a:solidFill>
        </p:spPr>
        <p:txBody>
          <a:bodyPr>
            <a:normAutofit fontScale="90000"/>
          </a:bodyPr>
          <a:lstStyle/>
          <a:p>
            <a:r>
              <a:rPr lang="es-CO" b="1" dirty="0" smtClean="0">
                <a:solidFill>
                  <a:schemeClr val="bg1"/>
                </a:solidFill>
              </a:rPr>
              <a:t>Los «hijos de Dios» antes del diluvio descendieron de Adán a través de Set.</a:t>
            </a:r>
            <a:endParaRPr lang="es-CO" b="1" dirty="0">
              <a:solidFill>
                <a:schemeClr val="bg1"/>
              </a:solidFill>
            </a:endParaRPr>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1158" y="1484784"/>
            <a:ext cx="69342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127575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wipe(down)">
                                      <p:cBhvr>
                                        <p:cTn id="7" dur="580">
                                          <p:stCondLst>
                                            <p:cond delay="0"/>
                                          </p:stCondLst>
                                        </p:cTn>
                                        <p:tgtEl>
                                          <p:spTgt spid="11266"/>
                                        </p:tgtEl>
                                      </p:cBhvr>
                                    </p:animEffect>
                                    <p:anim calcmode="lin" valueType="num">
                                      <p:cBhvr>
                                        <p:cTn id="8" dur="1822" tmFilter="0,0; 0.14,0.36; 0.43,0.73; 0.71,0.91; 1.0,1.0">
                                          <p:stCondLst>
                                            <p:cond delay="0"/>
                                          </p:stCondLst>
                                        </p:cTn>
                                        <p:tgtEl>
                                          <p:spTgt spid="1126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126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126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126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1266"/>
                                        </p:tgtEl>
                                        <p:attrNameLst>
                                          <p:attrName>ppt_y</p:attrName>
                                        </p:attrNameLst>
                                      </p:cBhvr>
                                      <p:tavLst>
                                        <p:tav tm="0" fmla="#ppt_y-sin(pi*$)/81">
                                          <p:val>
                                            <p:fltVal val="0"/>
                                          </p:val>
                                        </p:tav>
                                        <p:tav tm="100000">
                                          <p:val>
                                            <p:fltVal val="1"/>
                                          </p:val>
                                        </p:tav>
                                      </p:tavLst>
                                    </p:anim>
                                    <p:animScale>
                                      <p:cBhvr>
                                        <p:cTn id="13" dur="26">
                                          <p:stCondLst>
                                            <p:cond delay="650"/>
                                          </p:stCondLst>
                                        </p:cTn>
                                        <p:tgtEl>
                                          <p:spTgt spid="11266"/>
                                        </p:tgtEl>
                                      </p:cBhvr>
                                      <p:to x="100000" y="60000"/>
                                    </p:animScale>
                                    <p:animScale>
                                      <p:cBhvr>
                                        <p:cTn id="14" dur="166" decel="50000">
                                          <p:stCondLst>
                                            <p:cond delay="676"/>
                                          </p:stCondLst>
                                        </p:cTn>
                                        <p:tgtEl>
                                          <p:spTgt spid="11266"/>
                                        </p:tgtEl>
                                      </p:cBhvr>
                                      <p:to x="100000" y="100000"/>
                                    </p:animScale>
                                    <p:animScale>
                                      <p:cBhvr>
                                        <p:cTn id="15" dur="26">
                                          <p:stCondLst>
                                            <p:cond delay="1312"/>
                                          </p:stCondLst>
                                        </p:cTn>
                                        <p:tgtEl>
                                          <p:spTgt spid="11266"/>
                                        </p:tgtEl>
                                      </p:cBhvr>
                                      <p:to x="100000" y="80000"/>
                                    </p:animScale>
                                    <p:animScale>
                                      <p:cBhvr>
                                        <p:cTn id="16" dur="166" decel="50000">
                                          <p:stCondLst>
                                            <p:cond delay="1338"/>
                                          </p:stCondLst>
                                        </p:cTn>
                                        <p:tgtEl>
                                          <p:spTgt spid="11266"/>
                                        </p:tgtEl>
                                      </p:cBhvr>
                                      <p:to x="100000" y="100000"/>
                                    </p:animScale>
                                    <p:animScale>
                                      <p:cBhvr>
                                        <p:cTn id="17" dur="26">
                                          <p:stCondLst>
                                            <p:cond delay="1642"/>
                                          </p:stCondLst>
                                        </p:cTn>
                                        <p:tgtEl>
                                          <p:spTgt spid="11266"/>
                                        </p:tgtEl>
                                      </p:cBhvr>
                                      <p:to x="100000" y="90000"/>
                                    </p:animScale>
                                    <p:animScale>
                                      <p:cBhvr>
                                        <p:cTn id="18" dur="166" decel="50000">
                                          <p:stCondLst>
                                            <p:cond delay="1668"/>
                                          </p:stCondLst>
                                        </p:cTn>
                                        <p:tgtEl>
                                          <p:spTgt spid="11266"/>
                                        </p:tgtEl>
                                      </p:cBhvr>
                                      <p:to x="100000" y="100000"/>
                                    </p:animScale>
                                    <p:animScale>
                                      <p:cBhvr>
                                        <p:cTn id="19" dur="26">
                                          <p:stCondLst>
                                            <p:cond delay="1808"/>
                                          </p:stCondLst>
                                        </p:cTn>
                                        <p:tgtEl>
                                          <p:spTgt spid="11266"/>
                                        </p:tgtEl>
                                      </p:cBhvr>
                                      <p:to x="100000" y="95000"/>
                                    </p:animScale>
                                    <p:animScale>
                                      <p:cBhvr>
                                        <p:cTn id="20" dur="166" decel="50000">
                                          <p:stCondLst>
                                            <p:cond delay="1834"/>
                                          </p:stCondLst>
                                        </p:cTn>
                                        <p:tgtEl>
                                          <p:spTgt spid="1126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828675"/>
            <a:ext cx="69342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09625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828675"/>
            <a:ext cx="69342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89169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828675"/>
            <a:ext cx="69342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429480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lin ang="5400000" scaled="0"/>
        </a:gradFill>
        <a:effectLst/>
      </p:bgPr>
    </p:bg>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828675"/>
            <a:ext cx="69342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962364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lin ang="5400000" scaled="0"/>
        </a:gradFill>
        <a:effectLst/>
      </p:bgPr>
    </p:bg>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828675"/>
            <a:ext cx="69342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4185222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828675"/>
            <a:ext cx="69342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1535240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828675"/>
            <a:ext cx="69342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76117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828675"/>
            <a:ext cx="69342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153766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828675"/>
            <a:ext cx="69342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8729237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828675"/>
            <a:ext cx="69342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1567611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828675"/>
            <a:ext cx="69342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629464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828675"/>
            <a:ext cx="69342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194635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828675"/>
            <a:ext cx="69342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8638871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rot="19039416">
            <a:off x="2061504" y="2430519"/>
            <a:ext cx="2465547" cy="461665"/>
          </a:xfrm>
          <a:prstGeom prst="rect">
            <a:avLst/>
          </a:prstGeom>
        </p:spPr>
        <p:txBody>
          <a:bodyPr wrap="none">
            <a:spAutoFit/>
          </a:bodyPr>
          <a:lstStyle/>
          <a:p>
            <a:r>
              <a:rPr lang="es-CO" sz="2400" b="1" dirty="0">
                <a:solidFill>
                  <a:schemeClr val="bg1"/>
                </a:solidFill>
              </a:rPr>
              <a:t>Más consagración</a:t>
            </a:r>
          </a:p>
        </p:txBody>
      </p:sp>
    </p:spTree>
    <p:extLst>
      <p:ext uri="{BB962C8B-B14F-4D97-AF65-F5344CB8AC3E}">
        <p14:creationId xmlns:p14="http://schemas.microsoft.com/office/powerpoint/2010/main" val="7446143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24696"/>
            <a:ext cx="8229600" cy="1296144"/>
          </a:xfrm>
          <a:solidFill>
            <a:schemeClr val="accent1">
              <a:lumMod val="20000"/>
              <a:lumOff val="80000"/>
            </a:schemeClr>
          </a:solidFill>
        </p:spPr>
        <p:txBody>
          <a:bodyPr>
            <a:normAutofit/>
          </a:bodyPr>
          <a:lstStyle/>
          <a:p>
            <a:pPr marL="0" indent="0" algn="ctr">
              <a:buNone/>
            </a:pPr>
            <a:r>
              <a:rPr lang="es-CO" sz="3800" b="1" u="sng" dirty="0" smtClean="0"/>
              <a:t>El siguiente comentario es extraído del C.B.A.</a:t>
            </a:r>
          </a:p>
        </p:txBody>
      </p:sp>
      <p:sp>
        <p:nvSpPr>
          <p:cNvPr id="4" name="3 Rectángulo"/>
          <p:cNvSpPr/>
          <p:nvPr/>
        </p:nvSpPr>
        <p:spPr>
          <a:xfrm>
            <a:off x="10404" y="2016145"/>
            <a:ext cx="9144000" cy="4524315"/>
          </a:xfrm>
          <a:prstGeom prst="rect">
            <a:avLst/>
          </a:prstGeom>
          <a:blipFill>
            <a:blip r:embed="rId2"/>
            <a:tile tx="0" ty="0" sx="100000" sy="100000" flip="none" algn="tl"/>
          </a:blipFill>
        </p:spPr>
        <p:txBody>
          <a:bodyPr wrap="square">
            <a:spAutoFit/>
          </a:bodyPr>
          <a:lstStyle/>
          <a:p>
            <a:pPr algn="ctr"/>
            <a:r>
              <a:rPr lang="es-CO" sz="3600" dirty="0">
                <a:solidFill>
                  <a:schemeClr val="bg1"/>
                </a:solidFill>
                <a:latin typeface="Agency FB" pitchFamily="34" charset="0"/>
              </a:rPr>
              <a:t>La excepcionalísima vida de Enoc demanda una atención muy especial.  Dos veces se declara que "caminó con Dios". Describe una vida de piedad singularmente excelsa, no meramente la comprensión constante de la presencia divina ni aun de un esfuerzo continuado de santa obediencia, sino la permanencia de una estrechísima relación con Dios.  Con toda evidencia, la vida de Enoc estuvo en completa y bella armonía con la voluntad divina</a:t>
            </a:r>
            <a:r>
              <a:rPr lang="es-CO" sz="3200" dirty="0" smtClean="0">
                <a:solidFill>
                  <a:schemeClr val="bg1"/>
                </a:solidFill>
                <a:latin typeface="Agency FB" pitchFamily="34" charset="0"/>
              </a:rPr>
              <a:t>.</a:t>
            </a:r>
            <a:endParaRPr lang="es-CO" sz="3200" dirty="0">
              <a:solidFill>
                <a:schemeClr val="bg1"/>
              </a:solidFill>
              <a:latin typeface="Agency FB" pitchFamily="34" charset="0"/>
            </a:endParaRPr>
          </a:p>
        </p:txBody>
      </p:sp>
    </p:spTree>
    <p:extLst>
      <p:ext uri="{BB962C8B-B14F-4D97-AF65-F5344CB8AC3E}">
        <p14:creationId xmlns:p14="http://schemas.microsoft.com/office/powerpoint/2010/main" val="352169716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325" y="620688"/>
            <a:ext cx="9144000" cy="5577483"/>
          </a:xfrm>
          <a:blipFill>
            <a:blip r:embed="rId2"/>
            <a:tile tx="0" ty="0" sx="100000" sy="100000" flip="none" algn="tl"/>
          </a:blipFill>
        </p:spPr>
        <p:txBody>
          <a:bodyPr>
            <a:normAutofit lnSpcReduction="10000"/>
          </a:bodyPr>
          <a:lstStyle/>
          <a:p>
            <a:pPr marL="0" indent="0" algn="ctr">
              <a:buNone/>
            </a:pPr>
            <a:r>
              <a:rPr lang="es-CO" dirty="0" smtClean="0">
                <a:solidFill>
                  <a:schemeClr val="bg1"/>
                </a:solidFill>
              </a:rPr>
              <a:t>La </a:t>
            </a:r>
            <a:r>
              <a:rPr lang="es-CO" dirty="0">
                <a:solidFill>
                  <a:schemeClr val="bg1"/>
                </a:solidFill>
              </a:rPr>
              <a:t>declaración de que "</a:t>
            </a:r>
            <a:r>
              <a:rPr lang="es-CO" b="1" dirty="0">
                <a:solidFill>
                  <a:schemeClr val="bg1"/>
                </a:solidFill>
                <a:latin typeface="Agency FB" pitchFamily="34" charset="0"/>
              </a:rPr>
              <a:t>caminó Enoc con Dios</a:t>
            </a:r>
            <a:r>
              <a:rPr lang="es-CO" dirty="0">
                <a:solidFill>
                  <a:schemeClr val="bg1"/>
                </a:solidFill>
              </a:rPr>
              <a:t>" después del nacimiento de Matusalén </a:t>
            </a:r>
            <a:r>
              <a:rPr lang="es-CO" b="1" u="sng" dirty="0">
                <a:solidFill>
                  <a:schemeClr val="bg1"/>
                </a:solidFill>
              </a:rPr>
              <a:t>no implica que hubiera sido una persona impía antes</a:t>
            </a:r>
            <a:r>
              <a:rPr lang="es-CO" dirty="0">
                <a:solidFill>
                  <a:schemeClr val="bg1"/>
                </a:solidFill>
              </a:rPr>
              <a:t> y que </a:t>
            </a:r>
            <a:r>
              <a:rPr lang="es-CO" b="1" u="sng" dirty="0">
                <a:solidFill>
                  <a:schemeClr val="bg1"/>
                </a:solidFill>
              </a:rPr>
              <a:t>solamente después experimentó la conversión. </a:t>
            </a:r>
            <a:endParaRPr lang="es-CO" b="1" u="sng" dirty="0" smtClean="0">
              <a:solidFill>
                <a:schemeClr val="bg1"/>
              </a:solidFill>
            </a:endParaRPr>
          </a:p>
          <a:p>
            <a:pPr marL="0" indent="0" algn="ctr">
              <a:buNone/>
            </a:pPr>
            <a:endParaRPr lang="es-CO" dirty="0" smtClean="0">
              <a:solidFill>
                <a:schemeClr val="bg1"/>
              </a:solidFill>
            </a:endParaRPr>
          </a:p>
          <a:p>
            <a:pPr marL="0" indent="0" algn="ctr">
              <a:buNone/>
            </a:pPr>
            <a:r>
              <a:rPr lang="es-CO" dirty="0" smtClean="0">
                <a:solidFill>
                  <a:schemeClr val="bg1"/>
                </a:solidFill>
              </a:rPr>
              <a:t> </a:t>
            </a:r>
            <a:r>
              <a:rPr lang="es-CO" dirty="0">
                <a:solidFill>
                  <a:schemeClr val="bg1"/>
                </a:solidFill>
              </a:rPr>
              <a:t>Pertenecía a un linaje fiel y sin duda había servido a Dios lealmente durante los primeros 65 años de su vida.  Pero con la llegada de un hijo para favorecer su hogar, entendió por experiencia propia la profundidad del amor de un padre y la confianza de un niño </a:t>
            </a:r>
            <a:r>
              <a:rPr lang="es-CO" dirty="0" smtClean="0">
                <a:solidFill>
                  <a:schemeClr val="bg1"/>
                </a:solidFill>
              </a:rPr>
              <a:t>desvalido.</a:t>
            </a:r>
            <a:endParaRPr lang="es-CO" dirty="0">
              <a:solidFill>
                <a:schemeClr val="bg1"/>
              </a:solidFill>
            </a:endParaRPr>
          </a:p>
        </p:txBody>
      </p:sp>
    </p:spTree>
    <p:extLst>
      <p:ext uri="{BB962C8B-B14F-4D97-AF65-F5344CB8AC3E}">
        <p14:creationId xmlns:p14="http://schemas.microsoft.com/office/powerpoint/2010/main" val="110721063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9144000" cy="3240360"/>
          </a:xfrm>
          <a:blipFill>
            <a:blip r:embed="rId2"/>
            <a:tile tx="0" ty="0" sx="100000" sy="100000" flip="none" algn="tl"/>
          </a:blipFill>
        </p:spPr>
        <p:txBody>
          <a:bodyPr>
            <a:normAutofit/>
          </a:bodyPr>
          <a:lstStyle/>
          <a:p>
            <a:pPr marL="0" indent="0" algn="ctr">
              <a:buNone/>
            </a:pPr>
            <a:r>
              <a:rPr lang="es-CO" dirty="0" smtClean="0">
                <a:solidFill>
                  <a:schemeClr val="bg1"/>
                </a:solidFill>
              </a:rPr>
              <a:t>Como </a:t>
            </a:r>
            <a:r>
              <a:rPr lang="es-CO" dirty="0">
                <a:solidFill>
                  <a:schemeClr val="bg1"/>
                </a:solidFill>
              </a:rPr>
              <a:t>nunca antes fue atraído hacia Dios, su propio Padre celestial, y finalmente quedó calificado para la traslación.  </a:t>
            </a:r>
            <a:endParaRPr lang="es-CO" dirty="0" smtClean="0">
              <a:solidFill>
                <a:schemeClr val="bg1"/>
              </a:solidFill>
            </a:endParaRPr>
          </a:p>
          <a:p>
            <a:pPr marL="0" indent="0" algn="ctr">
              <a:buNone/>
            </a:pPr>
            <a:r>
              <a:rPr lang="es-CO" b="1" dirty="0" smtClean="0">
                <a:solidFill>
                  <a:srgbClr val="FFFF00"/>
                </a:solidFill>
              </a:rPr>
              <a:t>Su </a:t>
            </a:r>
            <a:r>
              <a:rPr lang="es-CO" b="1" dirty="0">
                <a:solidFill>
                  <a:srgbClr val="FFFF00"/>
                </a:solidFill>
              </a:rPr>
              <a:t>caminar con Dios consintió no sólo en la contemplación de Dios sino también en un ministerio activo a favor de sus prójimos.  </a:t>
            </a:r>
            <a:endParaRPr lang="es-CO" b="1" dirty="0" smtClean="0">
              <a:solidFill>
                <a:srgbClr val="FFFF00"/>
              </a:solidFill>
            </a:endParaRPr>
          </a:p>
        </p:txBody>
      </p:sp>
      <p:sp>
        <p:nvSpPr>
          <p:cNvPr id="4" name="3 Rectángulo"/>
          <p:cNvSpPr/>
          <p:nvPr/>
        </p:nvSpPr>
        <p:spPr>
          <a:xfrm>
            <a:off x="251520" y="4221088"/>
            <a:ext cx="6048672" cy="2246769"/>
          </a:xfrm>
          <a:prstGeom prst="rect">
            <a:avLst/>
          </a:prstGeom>
          <a:blipFill>
            <a:blip r:embed="rId2"/>
            <a:tile tx="0" ty="0" sx="100000" sy="100000" flip="none" algn="tl"/>
          </a:blipFill>
        </p:spPr>
        <p:txBody>
          <a:bodyPr wrap="square">
            <a:spAutoFit/>
          </a:bodyPr>
          <a:lstStyle/>
          <a:p>
            <a:pPr algn="ctr"/>
            <a:r>
              <a:rPr lang="es-CO" sz="2800" b="1" dirty="0">
                <a:solidFill>
                  <a:schemeClr val="bg1"/>
                </a:solidFill>
              </a:rPr>
              <a:t>Previó la segunda venida de Cristo y ferviente y solemnemente amonestó a los pecadores que lo rodeaban de la terrible condenación que esperaba a los impíos.</a:t>
            </a: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4221088"/>
            <a:ext cx="2592288"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973541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075"/>
                                        </p:tgtEl>
                                        <p:attrNameLst>
                                          <p:attrName>style.visibility</p:attrName>
                                        </p:attrNameLst>
                                      </p:cBhvr>
                                      <p:to>
                                        <p:strVal val="visible"/>
                                      </p:to>
                                    </p:set>
                                    <p:animEffect transition="in" filter="wipe(down)">
                                      <p:cBhvr>
                                        <p:cTn id="23" dur="580">
                                          <p:stCondLst>
                                            <p:cond delay="0"/>
                                          </p:stCondLst>
                                        </p:cTn>
                                        <p:tgtEl>
                                          <p:spTgt spid="3075"/>
                                        </p:tgtEl>
                                      </p:cBhvr>
                                    </p:animEffect>
                                    <p:anim calcmode="lin" valueType="num">
                                      <p:cBhvr>
                                        <p:cTn id="24" dur="1822" tmFilter="0,0; 0.14,0.36; 0.43,0.73; 0.71,0.91; 1.0,1.0">
                                          <p:stCondLst>
                                            <p:cond delay="0"/>
                                          </p:stCondLst>
                                        </p:cTn>
                                        <p:tgtEl>
                                          <p:spTgt spid="3075"/>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075"/>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075"/>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075"/>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075"/>
                                        </p:tgtEl>
                                        <p:attrNameLst>
                                          <p:attrName>ppt_y</p:attrName>
                                        </p:attrNameLst>
                                      </p:cBhvr>
                                      <p:tavLst>
                                        <p:tav tm="0" fmla="#ppt_y-sin(pi*$)/81">
                                          <p:val>
                                            <p:fltVal val="0"/>
                                          </p:val>
                                        </p:tav>
                                        <p:tav tm="100000">
                                          <p:val>
                                            <p:fltVal val="1"/>
                                          </p:val>
                                        </p:tav>
                                      </p:tavLst>
                                    </p:anim>
                                    <p:animScale>
                                      <p:cBhvr>
                                        <p:cTn id="29" dur="26">
                                          <p:stCondLst>
                                            <p:cond delay="650"/>
                                          </p:stCondLst>
                                        </p:cTn>
                                        <p:tgtEl>
                                          <p:spTgt spid="3075"/>
                                        </p:tgtEl>
                                      </p:cBhvr>
                                      <p:to x="100000" y="60000"/>
                                    </p:animScale>
                                    <p:animScale>
                                      <p:cBhvr>
                                        <p:cTn id="30" dur="166" decel="50000">
                                          <p:stCondLst>
                                            <p:cond delay="676"/>
                                          </p:stCondLst>
                                        </p:cTn>
                                        <p:tgtEl>
                                          <p:spTgt spid="3075"/>
                                        </p:tgtEl>
                                      </p:cBhvr>
                                      <p:to x="100000" y="100000"/>
                                    </p:animScale>
                                    <p:animScale>
                                      <p:cBhvr>
                                        <p:cTn id="31" dur="26">
                                          <p:stCondLst>
                                            <p:cond delay="1312"/>
                                          </p:stCondLst>
                                        </p:cTn>
                                        <p:tgtEl>
                                          <p:spTgt spid="3075"/>
                                        </p:tgtEl>
                                      </p:cBhvr>
                                      <p:to x="100000" y="80000"/>
                                    </p:animScale>
                                    <p:animScale>
                                      <p:cBhvr>
                                        <p:cTn id="32" dur="166" decel="50000">
                                          <p:stCondLst>
                                            <p:cond delay="1338"/>
                                          </p:stCondLst>
                                        </p:cTn>
                                        <p:tgtEl>
                                          <p:spTgt spid="3075"/>
                                        </p:tgtEl>
                                      </p:cBhvr>
                                      <p:to x="100000" y="100000"/>
                                    </p:animScale>
                                    <p:animScale>
                                      <p:cBhvr>
                                        <p:cTn id="33" dur="26">
                                          <p:stCondLst>
                                            <p:cond delay="1642"/>
                                          </p:stCondLst>
                                        </p:cTn>
                                        <p:tgtEl>
                                          <p:spTgt spid="3075"/>
                                        </p:tgtEl>
                                      </p:cBhvr>
                                      <p:to x="100000" y="90000"/>
                                    </p:animScale>
                                    <p:animScale>
                                      <p:cBhvr>
                                        <p:cTn id="34" dur="166" decel="50000">
                                          <p:stCondLst>
                                            <p:cond delay="1668"/>
                                          </p:stCondLst>
                                        </p:cTn>
                                        <p:tgtEl>
                                          <p:spTgt spid="3075"/>
                                        </p:tgtEl>
                                      </p:cBhvr>
                                      <p:to x="100000" y="100000"/>
                                    </p:animScale>
                                    <p:animScale>
                                      <p:cBhvr>
                                        <p:cTn id="35" dur="26">
                                          <p:stCondLst>
                                            <p:cond delay="1808"/>
                                          </p:stCondLst>
                                        </p:cTn>
                                        <p:tgtEl>
                                          <p:spTgt spid="3075"/>
                                        </p:tgtEl>
                                      </p:cBhvr>
                                      <p:to x="100000" y="95000"/>
                                    </p:animScale>
                                    <p:animScale>
                                      <p:cBhvr>
                                        <p:cTn id="36" dur="166" decel="50000">
                                          <p:stCondLst>
                                            <p:cond delay="1834"/>
                                          </p:stCondLst>
                                        </p:cTn>
                                        <p:tgtEl>
                                          <p:spTgt spid="307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20" y="0"/>
            <a:ext cx="9252520" cy="6857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344997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692696"/>
            <a:ext cx="9144000" cy="5544616"/>
          </a:xfrm>
          <a:blipFill>
            <a:blip r:embed="rId2"/>
            <a:tile tx="0" ty="0" sx="100000" sy="100000" flip="none" algn="tl"/>
          </a:blipFill>
        </p:spPr>
        <p:txBody>
          <a:bodyPr>
            <a:normAutofit/>
          </a:bodyPr>
          <a:lstStyle/>
          <a:p>
            <a:pPr marL="0" indent="0" algn="ctr">
              <a:buNone/>
            </a:pPr>
            <a:r>
              <a:rPr lang="es-CO" dirty="0" smtClean="0">
                <a:solidFill>
                  <a:schemeClr val="bg1"/>
                </a:solidFill>
              </a:rPr>
              <a:t>La </a:t>
            </a:r>
            <a:r>
              <a:rPr lang="es-CO" dirty="0">
                <a:solidFill>
                  <a:schemeClr val="bg1"/>
                </a:solidFill>
              </a:rPr>
              <a:t>constante fidelidad de Enoc, manifestada durante un período de 300 años, es un testimonio animador para aquellos cristianos que parecen encontrar difícil "caminar con Dios" durante un solo día.</a:t>
            </a:r>
          </a:p>
          <a:p>
            <a:pPr marL="0" indent="0" algn="ctr">
              <a:buNone/>
            </a:pPr>
            <a:endParaRPr lang="es-CO" dirty="0" smtClean="0">
              <a:solidFill>
                <a:schemeClr val="bg1"/>
              </a:solidFill>
            </a:endParaRPr>
          </a:p>
          <a:p>
            <a:pPr marL="0" indent="0" algn="ctr">
              <a:buNone/>
            </a:pPr>
            <a:r>
              <a:rPr lang="es-CO" dirty="0" smtClean="0">
                <a:solidFill>
                  <a:schemeClr val="bg1"/>
                </a:solidFill>
              </a:rPr>
              <a:t>De </a:t>
            </a:r>
            <a:r>
              <a:rPr lang="es-CO" dirty="0">
                <a:solidFill>
                  <a:schemeClr val="bg1"/>
                </a:solidFill>
              </a:rPr>
              <a:t>acuerdo con el Registro inspirado, Enoc engendró hijos e hijas durante su vida de excepcional piedad.  Esta es una evidencia innegable de que el estado del matrimonio está de acuerdo con la más estricta vida de santidad.</a:t>
            </a:r>
          </a:p>
        </p:txBody>
      </p:sp>
    </p:spTree>
    <p:extLst>
      <p:ext uri="{BB962C8B-B14F-4D97-AF65-F5344CB8AC3E}">
        <p14:creationId xmlns:p14="http://schemas.microsoft.com/office/powerpoint/2010/main" val="379490269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20000"/>
              <a:lumOff val="80000"/>
            </a:schemeClr>
          </a:solidFill>
        </p:spPr>
        <p:txBody>
          <a:bodyPr>
            <a:normAutofit/>
          </a:bodyPr>
          <a:lstStyle/>
          <a:p>
            <a:r>
              <a:rPr lang="es-CO" b="1" dirty="0" smtClean="0">
                <a:latin typeface="Agency FB" pitchFamily="34" charset="0"/>
              </a:rPr>
              <a:t>El arrebatamiento de los «hijos de Dios»</a:t>
            </a:r>
            <a:endParaRPr lang="es-CO" b="1" dirty="0">
              <a:latin typeface="Agency FB" pitchFamily="34" charset="0"/>
            </a:endParaRPr>
          </a:p>
        </p:txBody>
      </p:sp>
      <p:sp>
        <p:nvSpPr>
          <p:cNvPr id="3" name="2 Marcador de contenido"/>
          <p:cNvSpPr>
            <a:spLocks noGrp="1"/>
          </p:cNvSpPr>
          <p:nvPr>
            <p:ph idx="1"/>
          </p:nvPr>
        </p:nvSpPr>
        <p:spPr>
          <a:xfrm>
            <a:off x="457200" y="1600200"/>
            <a:ext cx="4186808" cy="4828778"/>
          </a:xfrm>
        </p:spPr>
        <p:txBody>
          <a:bodyPr>
            <a:normAutofit fontScale="77500" lnSpcReduction="20000"/>
          </a:bodyPr>
          <a:lstStyle/>
          <a:p>
            <a:pPr marL="0" indent="0" algn="ctr">
              <a:buNone/>
            </a:pPr>
            <a:r>
              <a:rPr lang="es-CO" sz="4100" b="1" u="sng" dirty="0">
                <a:solidFill>
                  <a:srgbClr val="C00000"/>
                </a:solidFill>
              </a:rPr>
              <a:t>1Tes.4:16,17. </a:t>
            </a:r>
            <a:endParaRPr lang="es-CO" sz="4100" b="1" u="sng" dirty="0" smtClean="0">
              <a:solidFill>
                <a:srgbClr val="C00000"/>
              </a:solidFill>
            </a:endParaRPr>
          </a:p>
          <a:p>
            <a:pPr marL="0" indent="0" algn="ctr">
              <a:buNone/>
            </a:pPr>
            <a:r>
              <a:rPr lang="es-CO" dirty="0" smtClean="0"/>
              <a:t>Porque </a:t>
            </a:r>
            <a:r>
              <a:rPr lang="es-CO" dirty="0"/>
              <a:t>el Señor mismo con voz de mando, con voz de arcángel, y con trompeta de Dios, descenderá del cielo; y los muertos en Cristo resucitarán </a:t>
            </a:r>
            <a:r>
              <a:rPr lang="es-CO" dirty="0" smtClean="0"/>
              <a:t>primero 17 </a:t>
            </a:r>
            <a:r>
              <a:rPr lang="es-CO" dirty="0"/>
              <a:t>Luego nosotros los que vivimos, los que hayamos quedado, </a:t>
            </a:r>
            <a:r>
              <a:rPr lang="es-CO" b="1" dirty="0" smtClean="0"/>
              <a:t>SEREMOS ARREBATADOS </a:t>
            </a:r>
            <a:r>
              <a:rPr lang="es-CO" dirty="0" smtClean="0"/>
              <a:t>juntamente </a:t>
            </a:r>
            <a:r>
              <a:rPr lang="es-CO" dirty="0"/>
              <a:t>con ellos en las nubes para recibir al Señor en el aire, y así estaremos siempre con el Señor. </a:t>
            </a:r>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1556792"/>
            <a:ext cx="3835127" cy="4896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2687108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par>
                                <p:cTn id="17" presetID="53" presetClass="entr" presetSubtype="16" fill="hold" nodeType="withEffect">
                                  <p:stCondLst>
                                    <p:cond delay="0"/>
                                  </p:stCondLst>
                                  <p:childTnLst>
                                    <p:set>
                                      <p:cBhvr>
                                        <p:cTn id="18" dur="1" fill="hold">
                                          <p:stCondLst>
                                            <p:cond delay="0"/>
                                          </p:stCondLst>
                                        </p:cTn>
                                        <p:tgtEl>
                                          <p:spTgt spid="5123"/>
                                        </p:tgtEl>
                                        <p:attrNameLst>
                                          <p:attrName>style.visibility</p:attrName>
                                        </p:attrNameLst>
                                      </p:cBhvr>
                                      <p:to>
                                        <p:strVal val="visible"/>
                                      </p:to>
                                    </p:set>
                                    <p:anim calcmode="lin" valueType="num">
                                      <p:cBhvr>
                                        <p:cTn id="19" dur="500" fill="hold"/>
                                        <p:tgtEl>
                                          <p:spTgt spid="5123"/>
                                        </p:tgtEl>
                                        <p:attrNameLst>
                                          <p:attrName>ppt_w</p:attrName>
                                        </p:attrNameLst>
                                      </p:cBhvr>
                                      <p:tavLst>
                                        <p:tav tm="0">
                                          <p:val>
                                            <p:fltVal val="0"/>
                                          </p:val>
                                        </p:tav>
                                        <p:tav tm="100000">
                                          <p:val>
                                            <p:strVal val="#ppt_w"/>
                                          </p:val>
                                        </p:tav>
                                      </p:tavLst>
                                    </p:anim>
                                    <p:anim calcmode="lin" valueType="num">
                                      <p:cBhvr>
                                        <p:cTn id="20" dur="500" fill="hold"/>
                                        <p:tgtEl>
                                          <p:spTgt spid="5123"/>
                                        </p:tgtEl>
                                        <p:attrNameLst>
                                          <p:attrName>ppt_h</p:attrName>
                                        </p:attrNameLst>
                                      </p:cBhvr>
                                      <p:tavLst>
                                        <p:tav tm="0">
                                          <p:val>
                                            <p:fltVal val="0"/>
                                          </p:val>
                                        </p:tav>
                                        <p:tav tm="100000">
                                          <p:val>
                                            <p:strVal val="#ppt_h"/>
                                          </p:val>
                                        </p:tav>
                                      </p:tavLst>
                                    </p:anim>
                                    <p:animEffect transition="in" filter="fade">
                                      <p:cBhvr>
                                        <p:cTn id="21" dur="5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476672"/>
            <a:ext cx="2746648" cy="5904656"/>
          </a:xfrm>
          <a:blipFill>
            <a:blip r:embed="rId2"/>
            <a:tile tx="0" ty="0" sx="100000" sy="100000" flip="none" algn="tl"/>
          </a:blipFill>
        </p:spPr>
        <p:txBody>
          <a:bodyPr>
            <a:normAutofit fontScale="90000"/>
          </a:bodyPr>
          <a:lstStyle/>
          <a:p>
            <a:r>
              <a:rPr lang="es-CO" sz="2800" dirty="0" smtClean="0"/>
              <a:t>Es el momento de recoger la mies de Dios:</a:t>
            </a:r>
            <a:br>
              <a:rPr lang="es-CO" sz="2800" dirty="0" smtClean="0"/>
            </a:br>
            <a:r>
              <a:rPr lang="es-CO" sz="2800" dirty="0" smtClean="0"/>
              <a:t/>
            </a:r>
            <a:br>
              <a:rPr lang="es-CO" sz="2800" dirty="0" smtClean="0"/>
            </a:br>
            <a:r>
              <a:rPr lang="es-CO" sz="2800" dirty="0" smtClean="0"/>
              <a:t>El poderoso sonido de la trompeta </a:t>
            </a:r>
            <a:r>
              <a:rPr lang="es-CO" sz="2800" dirty="0" smtClean="0"/>
              <a:t> </a:t>
            </a:r>
            <a:r>
              <a:rPr lang="es-CO" sz="2800" dirty="0" smtClean="0"/>
              <a:t>sonará por todos los rincones de la tierra, las tumbas de los santos se abren, y resucitan con cuerpos llenos de vigor y </a:t>
            </a:r>
            <a:r>
              <a:rPr lang="es-CO" sz="2800" dirty="0" smtClean="0"/>
              <a:t>lozanía completamente restaurados.</a:t>
            </a:r>
            <a:endParaRPr lang="es-CO" sz="2800" dirty="0"/>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476672"/>
            <a:ext cx="5179640" cy="5904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1203039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16000">
              <a:srgbClr val="1F1F1F"/>
            </a:gs>
            <a:gs pos="17999">
              <a:srgbClr val="FFFFFF"/>
            </a:gs>
            <a:gs pos="42000">
              <a:srgbClr val="636363"/>
            </a:gs>
            <a:gs pos="53000">
              <a:srgbClr val="CFCFCF"/>
            </a:gs>
            <a:gs pos="66000">
              <a:srgbClr val="CFCFCF"/>
            </a:gs>
            <a:gs pos="75999">
              <a:srgbClr val="1F1F1F"/>
            </a:gs>
            <a:gs pos="78999">
              <a:srgbClr val="FFFFFF"/>
            </a:gs>
            <a:gs pos="100000">
              <a:srgbClr val="7F7F7F"/>
            </a:gs>
          </a:gsLst>
          <a:lin ang="5400000" scaled="0"/>
        </a:gradFill>
        <a:effectLst/>
      </p:bgPr>
    </p:bg>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404664"/>
            <a:ext cx="8208912" cy="6048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99055675"/>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828675"/>
            <a:ext cx="69342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5111853"/>
      </p:ext>
    </p:extLst>
  </p:cSld>
  <p:clrMapOvr>
    <a:masterClrMapping/>
  </p:clrMapOvr>
  <p:transition spd="slow">
    <p:push dir="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Autofit/>
          </a:bodyPr>
          <a:lstStyle/>
          <a:p>
            <a:r>
              <a:rPr lang="es-CO" sz="2800" b="1" dirty="0" smtClean="0"/>
              <a:t>Aunque Matusalén fue el hombre más longevo de la tierra, no se puede medir con los años que vivirá por la eternidad</a:t>
            </a:r>
            <a:endParaRPr lang="es-CO" sz="2800" b="1" dirty="0"/>
          </a:p>
        </p:txBody>
      </p:sp>
      <p:pic>
        <p:nvPicPr>
          <p:cNvPr id="286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657350"/>
            <a:ext cx="8712968"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77653787"/>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accent5">
              <a:lumMod val="20000"/>
              <a:lumOff val="80000"/>
            </a:schemeClr>
          </a:solidFill>
        </p:spPr>
        <p:txBody>
          <a:bodyPr>
            <a:noAutofit/>
          </a:bodyPr>
          <a:lstStyle/>
          <a:p>
            <a:r>
              <a:rPr lang="es-CO" b="1" dirty="0" smtClean="0">
                <a:latin typeface="Agency FB" pitchFamily="34" charset="0"/>
              </a:rPr>
              <a:t>Dios utiliza a un hombre para salvar a los «Hijos de Dios», pero es rechazado</a:t>
            </a:r>
            <a:r>
              <a:rPr lang="es-CO" dirty="0" smtClean="0">
                <a:latin typeface="Agency FB" pitchFamily="34" charset="0"/>
              </a:rPr>
              <a:t>.</a:t>
            </a:r>
            <a:endParaRPr lang="es-CO" dirty="0">
              <a:latin typeface="Agency FB" pitchFamily="34" charset="0"/>
            </a:endParaRPr>
          </a:p>
        </p:txBody>
      </p:sp>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484784"/>
            <a:ext cx="8784976"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034010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9698"/>
                                        </p:tgtEl>
                                        <p:attrNameLst>
                                          <p:attrName>style.visibility</p:attrName>
                                        </p:attrNameLst>
                                      </p:cBhvr>
                                      <p:to>
                                        <p:strVal val="visible"/>
                                      </p:to>
                                    </p:set>
                                    <p:animEffect transition="in" filter="wipe(down)">
                                      <p:cBhvr>
                                        <p:cTn id="7" dur="580">
                                          <p:stCondLst>
                                            <p:cond delay="0"/>
                                          </p:stCondLst>
                                        </p:cTn>
                                        <p:tgtEl>
                                          <p:spTgt spid="29698"/>
                                        </p:tgtEl>
                                      </p:cBhvr>
                                    </p:animEffect>
                                    <p:anim calcmode="lin" valueType="num">
                                      <p:cBhvr>
                                        <p:cTn id="8" dur="1822" tmFilter="0,0; 0.14,0.36; 0.43,0.73; 0.71,0.91; 1.0,1.0">
                                          <p:stCondLst>
                                            <p:cond delay="0"/>
                                          </p:stCondLst>
                                        </p:cTn>
                                        <p:tgtEl>
                                          <p:spTgt spid="2969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969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969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969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9698"/>
                                        </p:tgtEl>
                                        <p:attrNameLst>
                                          <p:attrName>ppt_y</p:attrName>
                                        </p:attrNameLst>
                                      </p:cBhvr>
                                      <p:tavLst>
                                        <p:tav tm="0" fmla="#ppt_y-sin(pi*$)/81">
                                          <p:val>
                                            <p:fltVal val="0"/>
                                          </p:val>
                                        </p:tav>
                                        <p:tav tm="100000">
                                          <p:val>
                                            <p:fltVal val="1"/>
                                          </p:val>
                                        </p:tav>
                                      </p:tavLst>
                                    </p:anim>
                                    <p:animScale>
                                      <p:cBhvr>
                                        <p:cTn id="13" dur="26">
                                          <p:stCondLst>
                                            <p:cond delay="650"/>
                                          </p:stCondLst>
                                        </p:cTn>
                                        <p:tgtEl>
                                          <p:spTgt spid="29698"/>
                                        </p:tgtEl>
                                      </p:cBhvr>
                                      <p:to x="100000" y="60000"/>
                                    </p:animScale>
                                    <p:animScale>
                                      <p:cBhvr>
                                        <p:cTn id="14" dur="166" decel="50000">
                                          <p:stCondLst>
                                            <p:cond delay="676"/>
                                          </p:stCondLst>
                                        </p:cTn>
                                        <p:tgtEl>
                                          <p:spTgt spid="29698"/>
                                        </p:tgtEl>
                                      </p:cBhvr>
                                      <p:to x="100000" y="100000"/>
                                    </p:animScale>
                                    <p:animScale>
                                      <p:cBhvr>
                                        <p:cTn id="15" dur="26">
                                          <p:stCondLst>
                                            <p:cond delay="1312"/>
                                          </p:stCondLst>
                                        </p:cTn>
                                        <p:tgtEl>
                                          <p:spTgt spid="29698"/>
                                        </p:tgtEl>
                                      </p:cBhvr>
                                      <p:to x="100000" y="80000"/>
                                    </p:animScale>
                                    <p:animScale>
                                      <p:cBhvr>
                                        <p:cTn id="16" dur="166" decel="50000">
                                          <p:stCondLst>
                                            <p:cond delay="1338"/>
                                          </p:stCondLst>
                                        </p:cTn>
                                        <p:tgtEl>
                                          <p:spTgt spid="29698"/>
                                        </p:tgtEl>
                                      </p:cBhvr>
                                      <p:to x="100000" y="100000"/>
                                    </p:animScale>
                                    <p:animScale>
                                      <p:cBhvr>
                                        <p:cTn id="17" dur="26">
                                          <p:stCondLst>
                                            <p:cond delay="1642"/>
                                          </p:stCondLst>
                                        </p:cTn>
                                        <p:tgtEl>
                                          <p:spTgt spid="29698"/>
                                        </p:tgtEl>
                                      </p:cBhvr>
                                      <p:to x="100000" y="90000"/>
                                    </p:animScale>
                                    <p:animScale>
                                      <p:cBhvr>
                                        <p:cTn id="18" dur="166" decel="50000">
                                          <p:stCondLst>
                                            <p:cond delay="1668"/>
                                          </p:stCondLst>
                                        </p:cTn>
                                        <p:tgtEl>
                                          <p:spTgt spid="29698"/>
                                        </p:tgtEl>
                                      </p:cBhvr>
                                      <p:to x="100000" y="100000"/>
                                    </p:animScale>
                                    <p:animScale>
                                      <p:cBhvr>
                                        <p:cTn id="19" dur="26">
                                          <p:stCondLst>
                                            <p:cond delay="1808"/>
                                          </p:stCondLst>
                                        </p:cTn>
                                        <p:tgtEl>
                                          <p:spTgt spid="29698"/>
                                        </p:tgtEl>
                                      </p:cBhvr>
                                      <p:to x="100000" y="95000"/>
                                    </p:animScale>
                                    <p:animScale>
                                      <p:cBhvr>
                                        <p:cTn id="20" dur="166" decel="50000">
                                          <p:stCondLst>
                                            <p:cond delay="1834"/>
                                          </p:stCondLst>
                                        </p:cTn>
                                        <p:tgtEl>
                                          <p:spTgt spid="2969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bg2">
              <a:lumMod val="90000"/>
            </a:schemeClr>
          </a:solidFill>
        </p:spPr>
        <p:txBody>
          <a:bodyPr>
            <a:noAutofit/>
          </a:bodyPr>
          <a:lstStyle/>
          <a:p>
            <a:r>
              <a:rPr lang="es-CO" sz="2800" b="1" dirty="0" smtClean="0"/>
              <a:t>¿Cuántos años espero Lamec para tener su primera experiencia sexual? </a:t>
            </a:r>
            <a:br>
              <a:rPr lang="es-CO" sz="2800" b="1" dirty="0" smtClean="0"/>
            </a:br>
            <a:r>
              <a:rPr lang="es-CO" sz="2800" b="1" dirty="0"/>
              <a:t>l</a:t>
            </a:r>
            <a:r>
              <a:rPr lang="es-CO" sz="2800" b="1" dirty="0" smtClean="0"/>
              <a:t>a situación actual es un indicio del pronto regreso del Señor.</a:t>
            </a:r>
            <a:endParaRPr lang="es-CO" sz="2800" b="1" dirty="0"/>
          </a:p>
        </p:txBody>
      </p:sp>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55158"/>
            <a:ext cx="91440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0110231"/>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p:spPr>
        <p:txBody>
          <a:bodyPr>
            <a:normAutofit fontScale="90000"/>
          </a:bodyPr>
          <a:lstStyle/>
          <a:p>
            <a:r>
              <a:rPr lang="es-CO" b="1" dirty="0" smtClean="0"/>
              <a:t>¿A los cuantos años tubo Noé su primera experiencia sexual?</a:t>
            </a:r>
            <a:endParaRPr lang="es-CO" b="1" dirty="0"/>
          </a:p>
        </p:txBody>
      </p:sp>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00808"/>
            <a:ext cx="9144000" cy="51571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7270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wipe(down)">
                                      <p:cBhvr>
                                        <p:cTn id="7" dur="580">
                                          <p:stCondLst>
                                            <p:cond delay="0"/>
                                          </p:stCondLst>
                                        </p:cTn>
                                        <p:tgtEl>
                                          <p:spTgt spid="31746"/>
                                        </p:tgtEl>
                                      </p:cBhvr>
                                    </p:animEffect>
                                    <p:anim calcmode="lin" valueType="num">
                                      <p:cBhvr>
                                        <p:cTn id="8" dur="1822" tmFilter="0,0; 0.14,0.36; 0.43,0.73; 0.71,0.91; 1.0,1.0">
                                          <p:stCondLst>
                                            <p:cond delay="0"/>
                                          </p:stCondLst>
                                        </p:cTn>
                                        <p:tgtEl>
                                          <p:spTgt spid="3174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174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174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174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1746"/>
                                        </p:tgtEl>
                                        <p:attrNameLst>
                                          <p:attrName>ppt_y</p:attrName>
                                        </p:attrNameLst>
                                      </p:cBhvr>
                                      <p:tavLst>
                                        <p:tav tm="0" fmla="#ppt_y-sin(pi*$)/81">
                                          <p:val>
                                            <p:fltVal val="0"/>
                                          </p:val>
                                        </p:tav>
                                        <p:tav tm="100000">
                                          <p:val>
                                            <p:fltVal val="1"/>
                                          </p:val>
                                        </p:tav>
                                      </p:tavLst>
                                    </p:anim>
                                    <p:animScale>
                                      <p:cBhvr>
                                        <p:cTn id="13" dur="26">
                                          <p:stCondLst>
                                            <p:cond delay="650"/>
                                          </p:stCondLst>
                                        </p:cTn>
                                        <p:tgtEl>
                                          <p:spTgt spid="31746"/>
                                        </p:tgtEl>
                                      </p:cBhvr>
                                      <p:to x="100000" y="60000"/>
                                    </p:animScale>
                                    <p:animScale>
                                      <p:cBhvr>
                                        <p:cTn id="14" dur="166" decel="50000">
                                          <p:stCondLst>
                                            <p:cond delay="676"/>
                                          </p:stCondLst>
                                        </p:cTn>
                                        <p:tgtEl>
                                          <p:spTgt spid="31746"/>
                                        </p:tgtEl>
                                      </p:cBhvr>
                                      <p:to x="100000" y="100000"/>
                                    </p:animScale>
                                    <p:animScale>
                                      <p:cBhvr>
                                        <p:cTn id="15" dur="26">
                                          <p:stCondLst>
                                            <p:cond delay="1312"/>
                                          </p:stCondLst>
                                        </p:cTn>
                                        <p:tgtEl>
                                          <p:spTgt spid="31746"/>
                                        </p:tgtEl>
                                      </p:cBhvr>
                                      <p:to x="100000" y="80000"/>
                                    </p:animScale>
                                    <p:animScale>
                                      <p:cBhvr>
                                        <p:cTn id="16" dur="166" decel="50000">
                                          <p:stCondLst>
                                            <p:cond delay="1338"/>
                                          </p:stCondLst>
                                        </p:cTn>
                                        <p:tgtEl>
                                          <p:spTgt spid="31746"/>
                                        </p:tgtEl>
                                      </p:cBhvr>
                                      <p:to x="100000" y="100000"/>
                                    </p:animScale>
                                    <p:animScale>
                                      <p:cBhvr>
                                        <p:cTn id="17" dur="26">
                                          <p:stCondLst>
                                            <p:cond delay="1642"/>
                                          </p:stCondLst>
                                        </p:cTn>
                                        <p:tgtEl>
                                          <p:spTgt spid="31746"/>
                                        </p:tgtEl>
                                      </p:cBhvr>
                                      <p:to x="100000" y="90000"/>
                                    </p:animScale>
                                    <p:animScale>
                                      <p:cBhvr>
                                        <p:cTn id="18" dur="166" decel="50000">
                                          <p:stCondLst>
                                            <p:cond delay="1668"/>
                                          </p:stCondLst>
                                        </p:cTn>
                                        <p:tgtEl>
                                          <p:spTgt spid="31746"/>
                                        </p:tgtEl>
                                      </p:cBhvr>
                                      <p:to x="100000" y="100000"/>
                                    </p:animScale>
                                    <p:animScale>
                                      <p:cBhvr>
                                        <p:cTn id="19" dur="26">
                                          <p:stCondLst>
                                            <p:cond delay="1808"/>
                                          </p:stCondLst>
                                        </p:cTn>
                                        <p:tgtEl>
                                          <p:spTgt spid="31746"/>
                                        </p:tgtEl>
                                      </p:cBhvr>
                                      <p:to x="100000" y="95000"/>
                                    </p:animScale>
                                    <p:animScale>
                                      <p:cBhvr>
                                        <p:cTn id="20" dur="166" decel="50000">
                                          <p:stCondLst>
                                            <p:cond delay="1834"/>
                                          </p:stCondLst>
                                        </p:cTn>
                                        <p:tgtEl>
                                          <p:spTgt spid="3174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1000" fill="hold"/>
                                        <p:tgtEl>
                                          <p:spTgt spid="2"/>
                                        </p:tgtEl>
                                        <p:attrNameLst>
                                          <p:attrName>ppt_w</p:attrName>
                                        </p:attrNameLst>
                                      </p:cBhvr>
                                      <p:tavLst>
                                        <p:tav tm="0">
                                          <p:val>
                                            <p:fltVal val="0"/>
                                          </p:val>
                                        </p:tav>
                                        <p:tav tm="100000">
                                          <p:val>
                                            <p:strVal val="#ppt_w"/>
                                          </p:val>
                                        </p:tav>
                                      </p:tavLst>
                                    </p:anim>
                                    <p:anim calcmode="lin" valueType="num">
                                      <p:cBhvr>
                                        <p:cTn id="26" dur="1000" fill="hold"/>
                                        <p:tgtEl>
                                          <p:spTgt spid="2"/>
                                        </p:tgtEl>
                                        <p:attrNameLst>
                                          <p:attrName>ppt_h</p:attrName>
                                        </p:attrNameLst>
                                      </p:cBhvr>
                                      <p:tavLst>
                                        <p:tav tm="0">
                                          <p:val>
                                            <p:fltVal val="0"/>
                                          </p:val>
                                        </p:tav>
                                        <p:tav tm="100000">
                                          <p:val>
                                            <p:strVal val="#ppt_h"/>
                                          </p:val>
                                        </p:tav>
                                      </p:tavLst>
                                    </p:anim>
                                    <p:anim calcmode="lin" valueType="num">
                                      <p:cBhvr>
                                        <p:cTn id="27" dur="1000" fill="hold"/>
                                        <p:tgtEl>
                                          <p:spTgt spid="2"/>
                                        </p:tgtEl>
                                        <p:attrNameLst>
                                          <p:attrName>style.rotation</p:attrName>
                                        </p:attrNameLst>
                                      </p:cBhvr>
                                      <p:tavLst>
                                        <p:tav tm="0">
                                          <p:val>
                                            <p:fltVal val="90"/>
                                          </p:val>
                                        </p:tav>
                                        <p:tav tm="100000">
                                          <p:val>
                                            <p:fltVal val="0"/>
                                          </p:val>
                                        </p:tav>
                                      </p:tavLst>
                                    </p:anim>
                                    <p:animEffect transition="in" filter="fade">
                                      <p:cBhvr>
                                        <p:cTn id="2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76664"/>
          </a:xfrm>
        </p:spPr>
        <p:txBody>
          <a:bodyPr>
            <a:normAutofit fontScale="92500" lnSpcReduction="20000"/>
          </a:bodyPr>
          <a:lstStyle/>
          <a:p>
            <a:pPr marL="0" indent="0" algn="ctr">
              <a:buNone/>
            </a:pPr>
            <a:r>
              <a:rPr lang="es-CO" dirty="0" smtClean="0"/>
              <a:t>La misma Biblia nos dice a los cuantos años tuvo Noé su primera experiencia sexual. Veamos:</a:t>
            </a:r>
          </a:p>
          <a:p>
            <a:pPr marL="0" indent="0">
              <a:buNone/>
            </a:pPr>
            <a:endParaRPr lang="es-CO" dirty="0" smtClean="0"/>
          </a:p>
          <a:p>
            <a:pPr marL="0" indent="0" algn="ctr">
              <a:buNone/>
            </a:pPr>
            <a:r>
              <a:rPr lang="es-CO" dirty="0" smtClean="0"/>
              <a:t>El tiempo de gracia seria de 120 años: </a:t>
            </a:r>
            <a:r>
              <a:rPr lang="es-CO" dirty="0" smtClean="0">
                <a:solidFill>
                  <a:srgbClr val="FF0000"/>
                </a:solidFill>
              </a:rPr>
              <a:t>Gen.6:3</a:t>
            </a:r>
            <a:r>
              <a:rPr lang="es-CO" dirty="0" smtClean="0"/>
              <a:t>.</a:t>
            </a:r>
          </a:p>
          <a:p>
            <a:pPr marL="0" indent="0" algn="ctr">
              <a:buNone/>
            </a:pPr>
            <a:r>
              <a:rPr lang="es-CO" dirty="0" smtClean="0"/>
              <a:t>Cuan Noé tenía 500 años ya tenía 3 hijos:</a:t>
            </a:r>
            <a:r>
              <a:rPr lang="es-CO" dirty="0" smtClean="0">
                <a:solidFill>
                  <a:srgbClr val="FF0000"/>
                </a:solidFill>
              </a:rPr>
              <a:t>Gé.5:32</a:t>
            </a:r>
            <a:r>
              <a:rPr lang="es-CO" dirty="0" smtClean="0"/>
              <a:t>.</a:t>
            </a:r>
          </a:p>
          <a:p>
            <a:pPr marL="0" indent="0" algn="ctr">
              <a:buNone/>
            </a:pPr>
            <a:r>
              <a:rPr lang="es-CO" dirty="0" smtClean="0"/>
              <a:t>Cuando Noé tenía 600 años, comenzó el diluvio: </a:t>
            </a:r>
            <a:r>
              <a:rPr lang="es-CO" dirty="0" smtClean="0">
                <a:solidFill>
                  <a:srgbClr val="FF0000"/>
                </a:solidFill>
              </a:rPr>
              <a:t>Gén.7:6.</a:t>
            </a:r>
          </a:p>
          <a:p>
            <a:pPr marL="0" indent="0" algn="ctr">
              <a:buNone/>
            </a:pPr>
            <a:r>
              <a:rPr lang="es-CO" b="1" dirty="0" smtClean="0">
                <a:solidFill>
                  <a:srgbClr val="0070C0"/>
                </a:solidFill>
              </a:rPr>
              <a:t>Esto nos dice que, cuando Noé recibe la orden de construir el arca, tenía 480 años, y por lo tanto era soltero. </a:t>
            </a:r>
          </a:p>
          <a:p>
            <a:pPr marL="0" indent="0" algn="ctr">
              <a:buNone/>
            </a:pPr>
            <a:r>
              <a:rPr lang="es-CO" dirty="0" smtClean="0">
                <a:solidFill>
                  <a:srgbClr val="FF0000"/>
                </a:solidFill>
              </a:rPr>
              <a:t>A Noé como un fiel «hijo de Dios» le interesaban </a:t>
            </a:r>
            <a:r>
              <a:rPr lang="es-CO" u="sng" dirty="0" smtClean="0">
                <a:solidFill>
                  <a:srgbClr val="FF0000"/>
                </a:solidFill>
              </a:rPr>
              <a:t>más</a:t>
            </a:r>
            <a:r>
              <a:rPr lang="es-CO" dirty="0" smtClean="0">
                <a:solidFill>
                  <a:srgbClr val="FF0000"/>
                </a:solidFill>
              </a:rPr>
              <a:t> las cosas del reino de los cielos, que las cosas terrenales, los deleites de la carne, eso lo diferenciaba de la gente de su tiempo.</a:t>
            </a:r>
          </a:p>
        </p:txBody>
      </p:sp>
    </p:spTree>
    <p:extLst>
      <p:ext uri="{BB962C8B-B14F-4D97-AF65-F5344CB8AC3E}">
        <p14:creationId xmlns:p14="http://schemas.microsoft.com/office/powerpoint/2010/main" val="428135200"/>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wipe(down)">
                                      <p:cBhvr>
                                        <p:cTn id="39" dur="580">
                                          <p:stCondLst>
                                            <p:cond delay="0"/>
                                          </p:stCondLst>
                                        </p:cTn>
                                        <p:tgtEl>
                                          <p:spTgt spid="3">
                                            <p:txEl>
                                              <p:pRg st="4" end="4"/>
                                            </p:txEl>
                                          </p:spTgt>
                                        </p:tgtEl>
                                      </p:cBhvr>
                                    </p:animEffect>
                                    <p:anim calcmode="lin" valueType="num">
                                      <p:cBhvr>
                                        <p:cTn id="4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4" end="4"/>
                                            </p:txEl>
                                          </p:spTgt>
                                        </p:tgtEl>
                                      </p:cBhvr>
                                      <p:to x="100000" y="60000"/>
                                    </p:animScale>
                                    <p:animScale>
                                      <p:cBhvr>
                                        <p:cTn id="46" dur="166" decel="50000">
                                          <p:stCondLst>
                                            <p:cond delay="676"/>
                                          </p:stCondLst>
                                        </p:cTn>
                                        <p:tgtEl>
                                          <p:spTgt spid="3">
                                            <p:txEl>
                                              <p:pRg st="4" end="4"/>
                                            </p:txEl>
                                          </p:spTgt>
                                        </p:tgtEl>
                                      </p:cBhvr>
                                      <p:to x="100000" y="100000"/>
                                    </p:animScale>
                                    <p:animScale>
                                      <p:cBhvr>
                                        <p:cTn id="47" dur="26">
                                          <p:stCondLst>
                                            <p:cond delay="1312"/>
                                          </p:stCondLst>
                                        </p:cTn>
                                        <p:tgtEl>
                                          <p:spTgt spid="3">
                                            <p:txEl>
                                              <p:pRg st="4" end="4"/>
                                            </p:txEl>
                                          </p:spTgt>
                                        </p:tgtEl>
                                      </p:cBhvr>
                                      <p:to x="100000" y="80000"/>
                                    </p:animScale>
                                    <p:animScale>
                                      <p:cBhvr>
                                        <p:cTn id="48" dur="166" decel="50000">
                                          <p:stCondLst>
                                            <p:cond delay="1338"/>
                                          </p:stCondLst>
                                        </p:cTn>
                                        <p:tgtEl>
                                          <p:spTgt spid="3">
                                            <p:txEl>
                                              <p:pRg st="4" end="4"/>
                                            </p:txEl>
                                          </p:spTgt>
                                        </p:tgtEl>
                                      </p:cBhvr>
                                      <p:to x="100000" y="100000"/>
                                    </p:animScale>
                                    <p:animScale>
                                      <p:cBhvr>
                                        <p:cTn id="49" dur="26">
                                          <p:stCondLst>
                                            <p:cond delay="1642"/>
                                          </p:stCondLst>
                                        </p:cTn>
                                        <p:tgtEl>
                                          <p:spTgt spid="3">
                                            <p:txEl>
                                              <p:pRg st="4" end="4"/>
                                            </p:txEl>
                                          </p:spTgt>
                                        </p:tgtEl>
                                      </p:cBhvr>
                                      <p:to x="100000" y="90000"/>
                                    </p:animScale>
                                    <p:animScale>
                                      <p:cBhvr>
                                        <p:cTn id="50" dur="166" decel="50000">
                                          <p:stCondLst>
                                            <p:cond delay="1668"/>
                                          </p:stCondLst>
                                        </p:cTn>
                                        <p:tgtEl>
                                          <p:spTgt spid="3">
                                            <p:txEl>
                                              <p:pRg st="4" end="4"/>
                                            </p:txEl>
                                          </p:spTgt>
                                        </p:tgtEl>
                                      </p:cBhvr>
                                      <p:to x="100000" y="100000"/>
                                    </p:animScale>
                                    <p:animScale>
                                      <p:cBhvr>
                                        <p:cTn id="51" dur="26">
                                          <p:stCondLst>
                                            <p:cond delay="1808"/>
                                          </p:stCondLst>
                                        </p:cTn>
                                        <p:tgtEl>
                                          <p:spTgt spid="3">
                                            <p:txEl>
                                              <p:pRg st="4" end="4"/>
                                            </p:txEl>
                                          </p:spTgt>
                                        </p:tgtEl>
                                      </p:cBhvr>
                                      <p:to x="100000" y="95000"/>
                                    </p:animScale>
                                    <p:animScale>
                                      <p:cBhvr>
                                        <p:cTn id="52" dur="166" decel="50000">
                                          <p:stCondLst>
                                            <p:cond delay="1834"/>
                                          </p:stCondLst>
                                        </p:cTn>
                                        <p:tgtEl>
                                          <p:spTgt spid="3">
                                            <p:txEl>
                                              <p:pRg st="4" end="4"/>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Effect transition="in" filter="wipe(down)">
                                      <p:cBhvr>
                                        <p:cTn id="55" dur="580">
                                          <p:stCondLst>
                                            <p:cond delay="0"/>
                                          </p:stCondLst>
                                        </p:cTn>
                                        <p:tgtEl>
                                          <p:spTgt spid="3">
                                            <p:txEl>
                                              <p:pRg st="5" end="5"/>
                                            </p:txEl>
                                          </p:spTgt>
                                        </p:tgtEl>
                                      </p:cBhvr>
                                    </p:animEffect>
                                    <p:anim calcmode="lin" valueType="num">
                                      <p:cBhvr>
                                        <p:cTn id="56"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5" end="5"/>
                                            </p:txEl>
                                          </p:spTgt>
                                        </p:tgtEl>
                                      </p:cBhvr>
                                      <p:to x="100000" y="60000"/>
                                    </p:animScale>
                                    <p:animScale>
                                      <p:cBhvr>
                                        <p:cTn id="62" dur="166" decel="50000">
                                          <p:stCondLst>
                                            <p:cond delay="676"/>
                                          </p:stCondLst>
                                        </p:cTn>
                                        <p:tgtEl>
                                          <p:spTgt spid="3">
                                            <p:txEl>
                                              <p:pRg st="5" end="5"/>
                                            </p:txEl>
                                          </p:spTgt>
                                        </p:tgtEl>
                                      </p:cBhvr>
                                      <p:to x="100000" y="100000"/>
                                    </p:animScale>
                                    <p:animScale>
                                      <p:cBhvr>
                                        <p:cTn id="63" dur="26">
                                          <p:stCondLst>
                                            <p:cond delay="1312"/>
                                          </p:stCondLst>
                                        </p:cTn>
                                        <p:tgtEl>
                                          <p:spTgt spid="3">
                                            <p:txEl>
                                              <p:pRg st="5" end="5"/>
                                            </p:txEl>
                                          </p:spTgt>
                                        </p:tgtEl>
                                      </p:cBhvr>
                                      <p:to x="100000" y="80000"/>
                                    </p:animScale>
                                    <p:animScale>
                                      <p:cBhvr>
                                        <p:cTn id="64" dur="166" decel="50000">
                                          <p:stCondLst>
                                            <p:cond delay="1338"/>
                                          </p:stCondLst>
                                        </p:cTn>
                                        <p:tgtEl>
                                          <p:spTgt spid="3">
                                            <p:txEl>
                                              <p:pRg st="5" end="5"/>
                                            </p:txEl>
                                          </p:spTgt>
                                        </p:tgtEl>
                                      </p:cBhvr>
                                      <p:to x="100000" y="100000"/>
                                    </p:animScale>
                                    <p:animScale>
                                      <p:cBhvr>
                                        <p:cTn id="65" dur="26">
                                          <p:stCondLst>
                                            <p:cond delay="1642"/>
                                          </p:stCondLst>
                                        </p:cTn>
                                        <p:tgtEl>
                                          <p:spTgt spid="3">
                                            <p:txEl>
                                              <p:pRg st="5" end="5"/>
                                            </p:txEl>
                                          </p:spTgt>
                                        </p:tgtEl>
                                      </p:cBhvr>
                                      <p:to x="100000" y="90000"/>
                                    </p:animScale>
                                    <p:animScale>
                                      <p:cBhvr>
                                        <p:cTn id="66" dur="166" decel="50000">
                                          <p:stCondLst>
                                            <p:cond delay="1668"/>
                                          </p:stCondLst>
                                        </p:cTn>
                                        <p:tgtEl>
                                          <p:spTgt spid="3">
                                            <p:txEl>
                                              <p:pRg st="5" end="5"/>
                                            </p:txEl>
                                          </p:spTgt>
                                        </p:tgtEl>
                                      </p:cBhvr>
                                      <p:to x="100000" y="100000"/>
                                    </p:animScale>
                                    <p:animScale>
                                      <p:cBhvr>
                                        <p:cTn id="67" dur="26">
                                          <p:stCondLst>
                                            <p:cond delay="1808"/>
                                          </p:stCondLst>
                                        </p:cTn>
                                        <p:tgtEl>
                                          <p:spTgt spid="3">
                                            <p:txEl>
                                              <p:pRg st="5" end="5"/>
                                            </p:txEl>
                                          </p:spTgt>
                                        </p:tgtEl>
                                      </p:cBhvr>
                                      <p:to x="100000" y="95000"/>
                                    </p:animScale>
                                    <p:animScale>
                                      <p:cBhvr>
                                        <p:cTn id="68" dur="166" decel="50000">
                                          <p:stCondLst>
                                            <p:cond delay="1834"/>
                                          </p:stCondLst>
                                        </p:cTn>
                                        <p:tgtEl>
                                          <p:spTgt spid="3">
                                            <p:txEl>
                                              <p:pRg st="5" end="5"/>
                                            </p:txEl>
                                          </p:spTgt>
                                        </p:tgtEl>
                                      </p:cBhvr>
                                      <p:to x="100000" y="100000"/>
                                    </p:animScale>
                                  </p:childTnLst>
                                </p:cTn>
                              </p:par>
                              <p:par>
                                <p:cTn id="69" presetID="26" presetClass="entr" presetSubtype="0" fill="hold" nodeType="withEffect">
                                  <p:stCondLst>
                                    <p:cond delay="0"/>
                                  </p:stCondLst>
                                  <p:childTnLst>
                                    <p:set>
                                      <p:cBhvr>
                                        <p:cTn id="70" dur="1" fill="hold">
                                          <p:stCondLst>
                                            <p:cond delay="0"/>
                                          </p:stCondLst>
                                        </p:cTn>
                                        <p:tgtEl>
                                          <p:spTgt spid="3">
                                            <p:txEl>
                                              <p:pRg st="6" end="6"/>
                                            </p:txEl>
                                          </p:spTgt>
                                        </p:tgtEl>
                                        <p:attrNameLst>
                                          <p:attrName>style.visibility</p:attrName>
                                        </p:attrNameLst>
                                      </p:cBhvr>
                                      <p:to>
                                        <p:strVal val="visible"/>
                                      </p:to>
                                    </p:set>
                                    <p:animEffect transition="in" filter="wipe(down)">
                                      <p:cBhvr>
                                        <p:cTn id="71" dur="580">
                                          <p:stCondLst>
                                            <p:cond delay="0"/>
                                          </p:stCondLst>
                                        </p:cTn>
                                        <p:tgtEl>
                                          <p:spTgt spid="3">
                                            <p:txEl>
                                              <p:pRg st="6" end="6"/>
                                            </p:txEl>
                                          </p:spTgt>
                                        </p:tgtEl>
                                      </p:cBhvr>
                                    </p:animEffect>
                                    <p:anim calcmode="lin" valueType="num">
                                      <p:cBhvr>
                                        <p:cTn id="72"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73"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74"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75"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76"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77" dur="26">
                                          <p:stCondLst>
                                            <p:cond delay="650"/>
                                          </p:stCondLst>
                                        </p:cTn>
                                        <p:tgtEl>
                                          <p:spTgt spid="3">
                                            <p:txEl>
                                              <p:pRg st="6" end="6"/>
                                            </p:txEl>
                                          </p:spTgt>
                                        </p:tgtEl>
                                      </p:cBhvr>
                                      <p:to x="100000" y="60000"/>
                                    </p:animScale>
                                    <p:animScale>
                                      <p:cBhvr>
                                        <p:cTn id="78" dur="166" decel="50000">
                                          <p:stCondLst>
                                            <p:cond delay="676"/>
                                          </p:stCondLst>
                                        </p:cTn>
                                        <p:tgtEl>
                                          <p:spTgt spid="3">
                                            <p:txEl>
                                              <p:pRg st="6" end="6"/>
                                            </p:txEl>
                                          </p:spTgt>
                                        </p:tgtEl>
                                      </p:cBhvr>
                                      <p:to x="100000" y="100000"/>
                                    </p:animScale>
                                    <p:animScale>
                                      <p:cBhvr>
                                        <p:cTn id="79" dur="26">
                                          <p:stCondLst>
                                            <p:cond delay="1312"/>
                                          </p:stCondLst>
                                        </p:cTn>
                                        <p:tgtEl>
                                          <p:spTgt spid="3">
                                            <p:txEl>
                                              <p:pRg st="6" end="6"/>
                                            </p:txEl>
                                          </p:spTgt>
                                        </p:tgtEl>
                                      </p:cBhvr>
                                      <p:to x="100000" y="80000"/>
                                    </p:animScale>
                                    <p:animScale>
                                      <p:cBhvr>
                                        <p:cTn id="80" dur="166" decel="50000">
                                          <p:stCondLst>
                                            <p:cond delay="1338"/>
                                          </p:stCondLst>
                                        </p:cTn>
                                        <p:tgtEl>
                                          <p:spTgt spid="3">
                                            <p:txEl>
                                              <p:pRg st="6" end="6"/>
                                            </p:txEl>
                                          </p:spTgt>
                                        </p:tgtEl>
                                      </p:cBhvr>
                                      <p:to x="100000" y="100000"/>
                                    </p:animScale>
                                    <p:animScale>
                                      <p:cBhvr>
                                        <p:cTn id="81" dur="26">
                                          <p:stCondLst>
                                            <p:cond delay="1642"/>
                                          </p:stCondLst>
                                        </p:cTn>
                                        <p:tgtEl>
                                          <p:spTgt spid="3">
                                            <p:txEl>
                                              <p:pRg st="6" end="6"/>
                                            </p:txEl>
                                          </p:spTgt>
                                        </p:tgtEl>
                                      </p:cBhvr>
                                      <p:to x="100000" y="90000"/>
                                    </p:animScale>
                                    <p:animScale>
                                      <p:cBhvr>
                                        <p:cTn id="82" dur="166" decel="50000">
                                          <p:stCondLst>
                                            <p:cond delay="1668"/>
                                          </p:stCondLst>
                                        </p:cTn>
                                        <p:tgtEl>
                                          <p:spTgt spid="3">
                                            <p:txEl>
                                              <p:pRg st="6" end="6"/>
                                            </p:txEl>
                                          </p:spTgt>
                                        </p:tgtEl>
                                      </p:cBhvr>
                                      <p:to x="100000" y="100000"/>
                                    </p:animScale>
                                    <p:animScale>
                                      <p:cBhvr>
                                        <p:cTn id="83" dur="26">
                                          <p:stCondLst>
                                            <p:cond delay="1808"/>
                                          </p:stCondLst>
                                        </p:cTn>
                                        <p:tgtEl>
                                          <p:spTgt spid="3">
                                            <p:txEl>
                                              <p:pRg st="6" end="6"/>
                                            </p:txEl>
                                          </p:spTgt>
                                        </p:tgtEl>
                                      </p:cBhvr>
                                      <p:to x="100000" y="95000"/>
                                    </p:animScale>
                                    <p:animScale>
                                      <p:cBhvr>
                                        <p:cTn id="84"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828675"/>
            <a:ext cx="69342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6399735"/>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828675"/>
            <a:ext cx="69342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6744386"/>
      </p:ext>
    </p:extLst>
  </p:cSld>
  <p:clrMapOvr>
    <a:masterClrMapping/>
  </p:clrMapOvr>
  <p:transition spd="slow">
    <p:push dir="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828675"/>
            <a:ext cx="69342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73427190"/>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828675"/>
            <a:ext cx="69342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0245016"/>
      </p:ext>
    </p:extLst>
  </p:cSld>
  <p:clrMapOvr>
    <a:masterClrMapping/>
  </p:clrMapOvr>
  <p:transition spd="slow">
    <p:push dir="u"/>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828675"/>
            <a:ext cx="69342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86126628"/>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029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15516" y="6150114"/>
            <a:ext cx="8712968" cy="707886"/>
          </a:xfrm>
          <a:prstGeom prst="rect">
            <a:avLst/>
          </a:prstGeom>
          <a:solidFill>
            <a:srgbClr val="FF0000"/>
          </a:solidFill>
        </p:spPr>
        <p:txBody>
          <a:bodyPr wrap="square">
            <a:spAutoFit/>
          </a:bodyPr>
          <a:lstStyle/>
          <a:p>
            <a:pPr algn="ctr"/>
            <a:r>
              <a:rPr lang="es-CO" sz="2000" b="1" dirty="0"/>
              <a:t>La Biblia registra que los que reciben a Cristo como su Salvador ahora, vivirán para siempre</a:t>
            </a:r>
            <a:r>
              <a:rPr lang="es-CO" sz="2000" b="1" dirty="0" smtClean="0"/>
              <a:t>: Y </a:t>
            </a:r>
            <a:r>
              <a:rPr lang="es-CO" sz="2000" b="1" dirty="0"/>
              <a:t>el último enemigo que será eliminado es la muerte</a:t>
            </a:r>
            <a:r>
              <a:rPr lang="es-CO" sz="2000" b="1" dirty="0" smtClean="0"/>
              <a:t>. 1Cor.15:26.</a:t>
            </a:r>
            <a:endParaRPr lang="es-CO" sz="2000" b="1" dirty="0"/>
          </a:p>
        </p:txBody>
      </p:sp>
    </p:spTree>
    <p:extLst>
      <p:ext uri="{BB962C8B-B14F-4D97-AF65-F5344CB8AC3E}">
        <p14:creationId xmlns:p14="http://schemas.microsoft.com/office/powerpoint/2010/main" val="2383339642"/>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pic>
        <p:nvPicPr>
          <p:cNvPr id="460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828675"/>
            <a:ext cx="6934200"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03137465"/>
      </p:ext>
    </p:extLst>
  </p:cSld>
  <p:clrMapOvr>
    <a:masterClrMapping/>
  </p:clrMapOvr>
  <p:transition spd="slow">
    <p:push dir="u"/>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50192661"/>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40000"/>
              <a:lumOff val="60000"/>
            </a:schemeClr>
          </a:solidFill>
        </p:spPr>
        <p:txBody>
          <a:bodyPr>
            <a:normAutofit/>
          </a:bodyPr>
          <a:lstStyle/>
          <a:p>
            <a:r>
              <a:rPr lang="es-CO" sz="6000" b="1" i="1" dirty="0" smtClean="0"/>
              <a:t>Conclusión</a:t>
            </a:r>
            <a:endParaRPr lang="es-CO" sz="6000" b="1" i="1" dirty="0"/>
          </a:p>
        </p:txBody>
      </p:sp>
      <p:sp>
        <p:nvSpPr>
          <p:cNvPr id="3" name="2 Marcador de contenido"/>
          <p:cNvSpPr>
            <a:spLocks noGrp="1"/>
          </p:cNvSpPr>
          <p:nvPr>
            <p:ph idx="1"/>
          </p:nvPr>
        </p:nvSpPr>
        <p:spPr>
          <a:xfrm>
            <a:off x="0" y="1600200"/>
            <a:ext cx="9144000" cy="4525963"/>
          </a:xfrm>
          <a:solidFill>
            <a:srgbClr val="002060"/>
          </a:solidFill>
        </p:spPr>
        <p:txBody>
          <a:bodyPr>
            <a:normAutofit fontScale="92500" lnSpcReduction="10000"/>
          </a:bodyPr>
          <a:lstStyle/>
          <a:p>
            <a:pPr marL="0" indent="0" algn="ctr">
              <a:buNone/>
            </a:pPr>
            <a:r>
              <a:rPr lang="es-CO" b="1" dirty="0" smtClean="0">
                <a:solidFill>
                  <a:schemeClr val="bg1"/>
                </a:solidFill>
              </a:rPr>
              <a:t>Como hemos visto, este tema es de vital importancia, ya que Dios nos muestra que cuando permitimos que Él encuentra cabida en nuestro corazón,  se realizan grandes cosas como es, la longevidad y finalmente ser «arrebatados en las nubes para encontrarnos con Él Señor en el aire. Y así estar siempre con el Señor»</a:t>
            </a:r>
          </a:p>
          <a:p>
            <a:pPr marL="0" indent="0" algn="ctr">
              <a:buNone/>
            </a:pPr>
            <a:endParaRPr lang="es-CO" b="1" dirty="0" smtClean="0">
              <a:solidFill>
                <a:schemeClr val="bg1"/>
              </a:solidFill>
            </a:endParaRPr>
          </a:p>
          <a:p>
            <a:pPr marL="0" indent="0" algn="ctr">
              <a:buNone/>
            </a:pPr>
            <a:r>
              <a:rPr lang="es-CO" b="1" dirty="0" smtClean="0">
                <a:solidFill>
                  <a:schemeClr val="bg1"/>
                </a:solidFill>
              </a:rPr>
              <a:t>Mi deseo es que Dios le bendiga, en el Nombre de Cristo Jesús. Amen. </a:t>
            </a:r>
          </a:p>
          <a:p>
            <a:pPr marL="0" indent="0" algn="ctr">
              <a:buNone/>
            </a:pPr>
            <a:r>
              <a:rPr lang="es-CO" b="1" dirty="0" smtClean="0">
                <a:solidFill>
                  <a:schemeClr val="bg1"/>
                </a:solidFill>
              </a:rPr>
              <a:t>No te olvides que Cristo viene pronto, Amen.</a:t>
            </a:r>
            <a:endParaRPr lang="es-CO" b="1" dirty="0">
              <a:solidFill>
                <a:schemeClr val="bg1"/>
              </a:solidFill>
            </a:endParaRPr>
          </a:p>
        </p:txBody>
      </p:sp>
    </p:spTree>
    <p:extLst>
      <p:ext uri="{BB962C8B-B14F-4D97-AF65-F5344CB8AC3E}">
        <p14:creationId xmlns:p14="http://schemas.microsoft.com/office/powerpoint/2010/main" val="4072010194"/>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594</TotalTime>
  <Words>1338</Words>
  <Application>Microsoft Office PowerPoint</Application>
  <PresentationFormat>Presentación en pantalla (4:3)</PresentationFormat>
  <Paragraphs>69</Paragraphs>
  <Slides>48</Slides>
  <Notes>0</Notes>
  <HiddenSlides>0</HiddenSlides>
  <MMClips>0</MMClips>
  <ScaleCrop>false</ScaleCrop>
  <HeadingPairs>
    <vt:vector size="4" baseType="variant">
      <vt:variant>
        <vt:lpstr>Tema</vt:lpstr>
      </vt:variant>
      <vt:variant>
        <vt:i4>1</vt:i4>
      </vt:variant>
      <vt:variant>
        <vt:lpstr>Títulos de diapositiva</vt:lpstr>
      </vt:variant>
      <vt:variant>
        <vt:i4>48</vt:i4>
      </vt:variant>
    </vt:vector>
  </HeadingPairs>
  <TitlesOfParts>
    <vt:vector size="49" baseType="lpstr">
      <vt:lpstr>Tema de Office</vt:lpstr>
      <vt:lpstr>Presentación de PowerPoint</vt:lpstr>
      <vt:lpstr>Basado en Génesis 5:1-32. Los Descendientes de Adán: Este tema nos dice, de donde proceden los «hijos de Dios» </vt:lpstr>
      <vt:lpstr>El texto para este tema «los descendientes de Adán» dice: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Los «hijos de Dios» antes del diluvio descendieron de Adán a través de Set.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arrebatamiento de los «hijos de Dios»</vt:lpstr>
      <vt:lpstr>Es el momento de recoger la mies de Dios:  El poderoso sonido de la trompeta  sonará por todos los rincones de la tierra, las tumbas de los santos se abren, y resucitan con cuerpos llenos de vigor y lozanía completamente restaurados.</vt:lpstr>
      <vt:lpstr>Presentación de PowerPoint</vt:lpstr>
      <vt:lpstr>Presentación de PowerPoint</vt:lpstr>
      <vt:lpstr>Aunque Matusalén fue el hombre más longevo de la tierra, no se puede medir con los años que vivirá por la eternidad</vt:lpstr>
      <vt:lpstr>Dios utiliza a un hombre para salvar a los «Hijos de Dios», pero es rechazado.</vt:lpstr>
      <vt:lpstr>¿Cuántos años espero Lamec para tener su primera experiencia sexual?  la situación actual es un indicio del pronto regreso del Señor.</vt:lpstr>
      <vt:lpstr>¿A los cuantos años tubo Noé su primera experiencia sexual?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LOS DESCENDIENTES DE ADÁN</dc:title>
  <dc:creator>FAMILIA FIERRO CH</dc:creator>
  <cp:lastModifiedBy>FAMILIA FIERRO CH</cp:lastModifiedBy>
  <cp:revision>109</cp:revision>
  <dcterms:created xsi:type="dcterms:W3CDTF">2014-09-16T22:15:09Z</dcterms:created>
  <dcterms:modified xsi:type="dcterms:W3CDTF">2014-09-18T14:27:48Z</dcterms:modified>
</cp:coreProperties>
</file>